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7" r:id="rId2"/>
    <p:sldId id="277" r:id="rId3"/>
    <p:sldId id="279" r:id="rId4"/>
    <p:sldId id="280" r:id="rId5"/>
    <p:sldId id="276" r:id="rId6"/>
    <p:sldId id="262" r:id="rId7"/>
    <p:sldId id="263" r:id="rId8"/>
    <p:sldId id="261"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7" d="100"/>
          <a:sy n="87" d="100"/>
        </p:scale>
        <p:origin x="60"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30BBB-908C-4137-BF29-4B22753521F6}"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3D75E-B2C9-4AFB-9688-926041CBCC98}" type="slidenum">
              <a:rPr lang="en-US" smtClean="0"/>
              <a:t>‹#›</a:t>
            </a:fld>
            <a:endParaRPr lang="en-US"/>
          </a:p>
        </p:txBody>
      </p:sp>
    </p:spTree>
    <p:extLst>
      <p:ext uri="{BB962C8B-B14F-4D97-AF65-F5344CB8AC3E}">
        <p14:creationId xmlns:p14="http://schemas.microsoft.com/office/powerpoint/2010/main" val="288074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527F-C01E-0F4A-95BD-C91C9E5CF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5B8AE-FB34-A049-92FA-A50A51DDA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D40EF-6911-AB45-AF5A-3A2494597D2E}"/>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5" name="Footer Placeholder 4">
            <a:extLst>
              <a:ext uri="{FF2B5EF4-FFF2-40B4-BE49-F238E27FC236}">
                <a16:creationId xmlns:a16="http://schemas.microsoft.com/office/drawing/2014/main" id="{D72C1045-5E24-444D-BAD0-4C14D6236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2548B-D82D-CA44-9F29-1EC9513DD679}"/>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61504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6254-1AAF-D146-B53D-3FB1B6D59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A5388-8E99-3F45-B2C2-F35A4E408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B5823-12E2-374F-80D1-170198BA0C12}"/>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5" name="Footer Placeholder 4">
            <a:extLst>
              <a:ext uri="{FF2B5EF4-FFF2-40B4-BE49-F238E27FC236}">
                <a16:creationId xmlns:a16="http://schemas.microsoft.com/office/drawing/2014/main" id="{664AAB0A-E2B7-3B45-A05E-85DAF922E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68B54-351E-404C-A33C-C27F7D1B8678}"/>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331169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5B11E-7753-DD47-9E4D-A8262E9C8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FB4F4-3D67-8146-8A69-2ED45A98A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BF0B7-23C2-F34F-8FDA-87B9B41CDEB2}"/>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5" name="Footer Placeholder 4">
            <a:extLst>
              <a:ext uri="{FF2B5EF4-FFF2-40B4-BE49-F238E27FC236}">
                <a16:creationId xmlns:a16="http://schemas.microsoft.com/office/drawing/2014/main" id="{B1D480E7-1E80-0F47-80BB-BD684232F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71BAB-2F69-114F-B8A6-CE1261FE6780}"/>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3915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7B28-AB58-E846-9507-06F2EF0539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A649-36FB-D542-A00F-B608F198E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081BC-E0D5-5D4B-A1D5-2623569C1DC1}"/>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5" name="Footer Placeholder 4">
            <a:extLst>
              <a:ext uri="{FF2B5EF4-FFF2-40B4-BE49-F238E27FC236}">
                <a16:creationId xmlns:a16="http://schemas.microsoft.com/office/drawing/2014/main" id="{4F48B425-933E-304B-A74E-09A9F93D2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36145-75EA-4F48-991B-A89599DB0EC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0716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4383-E46A-2A48-ABF0-A9BCB401E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D67B3-7D4C-474A-AB31-3EAB94726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77A162-69E1-F04B-BAE9-5FC87FE73B46}"/>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5" name="Footer Placeholder 4">
            <a:extLst>
              <a:ext uri="{FF2B5EF4-FFF2-40B4-BE49-F238E27FC236}">
                <a16:creationId xmlns:a16="http://schemas.microsoft.com/office/drawing/2014/main" id="{D8537DF0-D439-C64B-8B33-D4902855D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08AD6-EDC4-794B-9DF6-9D5A502B88B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58553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2EC9-3C41-5642-85FD-1A0AEDD34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898AF-08D8-1F49-AB8E-806E8B8EB8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D4999-B8DD-6E4B-9A2F-EA235ED47F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D4C0D-F5D4-D440-B0B9-F5599BDC616F}"/>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6" name="Footer Placeholder 5">
            <a:extLst>
              <a:ext uri="{FF2B5EF4-FFF2-40B4-BE49-F238E27FC236}">
                <a16:creationId xmlns:a16="http://schemas.microsoft.com/office/drawing/2014/main" id="{C22250B3-29BB-F746-B511-7A75A6F23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674E5-72D0-E44B-B278-55B5D52EF3DF}"/>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45112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029A-FB71-B340-AAF6-648468CD2B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94EA3-70E3-B14C-A3A7-3FB273E86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D96A8-3F44-9B41-9411-0EBDA414E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3C6918-019E-EB44-AD7C-B9A528A64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63D8C-2CA6-564C-856A-7A6DBCBC9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8EC1B-F4F2-8448-89AF-8EAF68F26048}"/>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8" name="Footer Placeholder 7">
            <a:extLst>
              <a:ext uri="{FF2B5EF4-FFF2-40B4-BE49-F238E27FC236}">
                <a16:creationId xmlns:a16="http://schemas.microsoft.com/office/drawing/2014/main" id="{ECEB7A04-570D-1B40-AF0B-7F0D9B878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B941C1-364C-3447-986A-E3D87ABE85F4}"/>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310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C813-B6A2-9744-96CB-5DD08B12F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BA8E6-9A33-A04D-8171-533951CB979C}"/>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4" name="Footer Placeholder 3">
            <a:extLst>
              <a:ext uri="{FF2B5EF4-FFF2-40B4-BE49-F238E27FC236}">
                <a16:creationId xmlns:a16="http://schemas.microsoft.com/office/drawing/2014/main" id="{F7270F1D-F88A-0142-A256-6BBA81022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38F7E-4C9E-5947-83C0-412893B3E08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2954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80043-939F-FD4E-8F09-636F21733CCC}"/>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3" name="Footer Placeholder 2">
            <a:extLst>
              <a:ext uri="{FF2B5EF4-FFF2-40B4-BE49-F238E27FC236}">
                <a16:creationId xmlns:a16="http://schemas.microsoft.com/office/drawing/2014/main" id="{8F63A3B5-1A1D-1342-9A72-B50B191CA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2DC6F7-09B5-7249-AC88-FB017FBD4491}"/>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206461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84FA-E98D-A445-9BB3-5FDD2C474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C66DFC-AC24-0C4C-9D9C-55B6FAC5A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3CA88E-5CCA-A246-8A16-EB537CAC9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518A7-FF5C-2242-90A1-AAD9FCA92095}"/>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6" name="Footer Placeholder 5">
            <a:extLst>
              <a:ext uri="{FF2B5EF4-FFF2-40B4-BE49-F238E27FC236}">
                <a16:creationId xmlns:a16="http://schemas.microsoft.com/office/drawing/2014/main" id="{45EB7D34-9D9F-DA4D-A577-9F719D61D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CC245-CB8C-9743-B18E-AE6C0858B96B}"/>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18066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7C9E-A55F-6D4A-9255-E39AF5DA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D8FE69-5815-4049-BE82-72D5C98D1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8D643E-16A3-0648-A9E5-D615BB5FF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F2813-7C19-CC47-9F9E-73F6A545B308}"/>
              </a:ext>
            </a:extLst>
          </p:cNvPr>
          <p:cNvSpPr>
            <a:spLocks noGrp="1"/>
          </p:cNvSpPr>
          <p:nvPr>
            <p:ph type="dt" sz="half" idx="10"/>
          </p:nvPr>
        </p:nvSpPr>
        <p:spPr/>
        <p:txBody>
          <a:bodyPr/>
          <a:lstStyle/>
          <a:p>
            <a:fld id="{4299A1E0-770A-EB46-A74A-A7DA10A46B2E}" type="datetimeFigureOut">
              <a:rPr lang="en-US" smtClean="0"/>
              <a:t>2/8/2021</a:t>
            </a:fld>
            <a:endParaRPr lang="en-US"/>
          </a:p>
        </p:txBody>
      </p:sp>
      <p:sp>
        <p:nvSpPr>
          <p:cNvPr id="6" name="Footer Placeholder 5">
            <a:extLst>
              <a:ext uri="{FF2B5EF4-FFF2-40B4-BE49-F238E27FC236}">
                <a16:creationId xmlns:a16="http://schemas.microsoft.com/office/drawing/2014/main" id="{176F9E3C-71AA-D34E-AB79-7407E2BEE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8A1A1-506F-244D-9836-88337E496075}"/>
              </a:ext>
            </a:extLst>
          </p:cNvPr>
          <p:cNvSpPr>
            <a:spLocks noGrp="1"/>
          </p:cNvSpPr>
          <p:nvPr>
            <p:ph type="sldNum" sz="quarter" idx="12"/>
          </p:nvPr>
        </p:nvSpPr>
        <p:spPr/>
        <p:txBody>
          <a:bodyPr/>
          <a:lstStyle/>
          <a:p>
            <a:fld id="{A35FAA43-1D5C-9E4B-8CFD-2FDB0DDB3BF3}" type="slidenum">
              <a:rPr lang="en-US" smtClean="0"/>
              <a:t>‹#›</a:t>
            </a:fld>
            <a:endParaRPr lang="en-US"/>
          </a:p>
        </p:txBody>
      </p:sp>
    </p:spTree>
    <p:extLst>
      <p:ext uri="{BB962C8B-B14F-4D97-AF65-F5344CB8AC3E}">
        <p14:creationId xmlns:p14="http://schemas.microsoft.com/office/powerpoint/2010/main" val="406710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B7D45-63BA-B64E-BE76-39F977A5F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C24AB6-7FC2-934B-864B-7AE265D2F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BC9B0-D56E-E84C-B1F9-9D5CA43C4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9A1E0-770A-EB46-A74A-A7DA10A46B2E}" type="datetimeFigureOut">
              <a:rPr lang="en-US" smtClean="0"/>
              <a:t>2/8/2021</a:t>
            </a:fld>
            <a:endParaRPr lang="en-US"/>
          </a:p>
        </p:txBody>
      </p:sp>
      <p:sp>
        <p:nvSpPr>
          <p:cNvPr id="5" name="Footer Placeholder 4">
            <a:extLst>
              <a:ext uri="{FF2B5EF4-FFF2-40B4-BE49-F238E27FC236}">
                <a16:creationId xmlns:a16="http://schemas.microsoft.com/office/drawing/2014/main" id="{E0C0433C-F5E4-3E4F-B0A5-C27A8C6271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27526-011B-AC4E-A47E-A2F6029DE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AA43-1D5C-9E4B-8CFD-2FDB0DDB3BF3}" type="slidenum">
              <a:rPr lang="en-US" smtClean="0"/>
              <a:t>‹#›</a:t>
            </a:fld>
            <a:endParaRPr lang="en-US"/>
          </a:p>
        </p:txBody>
      </p:sp>
    </p:spTree>
    <p:extLst>
      <p:ext uri="{BB962C8B-B14F-4D97-AF65-F5344CB8AC3E}">
        <p14:creationId xmlns:p14="http://schemas.microsoft.com/office/powerpoint/2010/main" val="179196380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0385887D-2895-4042-B89A-84FB50AF735E}"/>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6EBCDEF-60F4-B246-9E4A-452F1FD20DB4}"/>
              </a:ext>
            </a:extLst>
          </p:cNvPr>
          <p:cNvSpPr txBox="1"/>
          <p:nvPr/>
        </p:nvSpPr>
        <p:spPr>
          <a:xfrm>
            <a:off x="568411" y="2384854"/>
            <a:ext cx="11005521" cy="1754326"/>
          </a:xfrm>
          <a:prstGeom prst="rect">
            <a:avLst/>
          </a:prstGeom>
          <a:noFill/>
        </p:spPr>
        <p:txBody>
          <a:bodyPr wrap="square" rtlCol="0">
            <a:spAutoFit/>
          </a:bodyPr>
          <a:lstStyle/>
          <a:p>
            <a:pPr algn="ctr"/>
            <a:r>
              <a:rPr lang="en-US" sz="5400" b="1" i="1" dirty="0">
                <a:solidFill>
                  <a:srgbClr val="0070C0"/>
                </a:solidFill>
              </a:rPr>
              <a:t>The Community as a Start Up (CASU) Model</a:t>
            </a:r>
          </a:p>
        </p:txBody>
      </p:sp>
    </p:spTree>
    <p:extLst>
      <p:ext uri="{BB962C8B-B14F-4D97-AF65-F5344CB8AC3E}">
        <p14:creationId xmlns:p14="http://schemas.microsoft.com/office/powerpoint/2010/main" val="218662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a:bodyPr>
          <a:lstStyle/>
          <a:p>
            <a:r>
              <a:rPr lang="en-US" sz="2400" b="1" dirty="0">
                <a:solidFill>
                  <a:srgbClr val="0070C0"/>
                </a:solidFill>
              </a:rPr>
              <a:t>PURPOSEFUL FOCUS:</a:t>
            </a:r>
          </a:p>
          <a:p>
            <a:pPr lvl="1"/>
            <a:r>
              <a:rPr lang="en-US" b="1" dirty="0">
                <a:solidFill>
                  <a:srgbClr val="0070C0"/>
                </a:solidFill>
              </a:rPr>
              <a:t>The Community as a Start Up (CASU) model is an opportunity-based approach to economic development.</a:t>
            </a:r>
          </a:p>
          <a:p>
            <a:pPr lvl="1"/>
            <a:r>
              <a:rPr lang="en-US" b="1" dirty="0">
                <a:solidFill>
                  <a:srgbClr val="0070C0"/>
                </a:solidFill>
              </a:rPr>
              <a:t>The model emphasizes the framework wherein opportunities evolve into viable ventures in the following manner:</a:t>
            </a:r>
          </a:p>
          <a:p>
            <a:pPr lvl="2"/>
            <a:r>
              <a:rPr lang="en-US" b="1" dirty="0">
                <a:solidFill>
                  <a:srgbClr val="0070C0"/>
                </a:solidFill>
              </a:rPr>
              <a:t>The </a:t>
            </a:r>
            <a:r>
              <a:rPr lang="en-US" b="1" u="sng" dirty="0">
                <a:solidFill>
                  <a:srgbClr val="FF0000"/>
                </a:solidFill>
              </a:rPr>
              <a:t>DISCOVERY</a:t>
            </a:r>
            <a:r>
              <a:rPr lang="en-US" b="1" dirty="0">
                <a:solidFill>
                  <a:srgbClr val="0070C0"/>
                </a:solidFill>
              </a:rPr>
              <a:t> of opportunities which are dependent upon the convergence of various resources and which generate capital in many forms to create positive value.</a:t>
            </a:r>
          </a:p>
          <a:p>
            <a:pPr lvl="2"/>
            <a:r>
              <a:rPr lang="en-US" b="1" dirty="0">
                <a:solidFill>
                  <a:srgbClr val="0070C0"/>
                </a:solidFill>
              </a:rPr>
              <a:t>The opportunity provides the impetus for </a:t>
            </a:r>
            <a:r>
              <a:rPr lang="en-US" b="1" u="sng" dirty="0">
                <a:solidFill>
                  <a:srgbClr val="FF0000"/>
                </a:solidFill>
              </a:rPr>
              <a:t>ASSEMBLING</a:t>
            </a:r>
            <a:r>
              <a:rPr lang="en-US" b="1" dirty="0">
                <a:solidFill>
                  <a:srgbClr val="0070C0"/>
                </a:solidFill>
              </a:rPr>
              <a:t> the resources and capital with the right knowledge, at the right time, and at the right place.</a:t>
            </a:r>
          </a:p>
          <a:p>
            <a:pPr lvl="2"/>
            <a:r>
              <a:rPr lang="en-US" b="1" dirty="0">
                <a:solidFill>
                  <a:srgbClr val="0070C0"/>
                </a:solidFill>
              </a:rPr>
              <a:t>The assembling the resources provides the fuel that sets the opportunity on a course for </a:t>
            </a:r>
            <a:r>
              <a:rPr lang="en-US" b="1" u="sng" dirty="0">
                <a:solidFill>
                  <a:srgbClr val="FF0000"/>
                </a:solidFill>
              </a:rPr>
              <a:t>VIABILITY</a:t>
            </a:r>
            <a:r>
              <a:rPr lang="en-US" b="1" dirty="0">
                <a:solidFill>
                  <a:srgbClr val="0070C0"/>
                </a:solidFill>
              </a:rPr>
              <a:t>; or not.</a:t>
            </a:r>
            <a:endParaRPr lang="en-US" dirty="0">
              <a:solidFill>
                <a:srgbClr val="0070C0"/>
              </a:solidFill>
            </a:endParaRPr>
          </a:p>
        </p:txBody>
      </p:sp>
    </p:spTree>
    <p:extLst>
      <p:ext uri="{BB962C8B-B14F-4D97-AF65-F5344CB8AC3E}">
        <p14:creationId xmlns:p14="http://schemas.microsoft.com/office/powerpoint/2010/main" val="107614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a:bodyPr>
          <a:lstStyle/>
          <a:p>
            <a:r>
              <a:rPr lang="en-US" sz="2400" b="1" dirty="0">
                <a:solidFill>
                  <a:srgbClr val="0070C0"/>
                </a:solidFill>
              </a:rPr>
              <a:t>The </a:t>
            </a:r>
            <a:r>
              <a:rPr lang="en-US" sz="2400" b="1" dirty="0">
                <a:solidFill>
                  <a:srgbClr val="FF0000"/>
                </a:solidFill>
              </a:rPr>
              <a:t>TECHNOLOGY</a:t>
            </a:r>
            <a:r>
              <a:rPr lang="en-US" sz="2400" b="1" dirty="0">
                <a:solidFill>
                  <a:srgbClr val="0070C0"/>
                </a:solidFill>
              </a:rPr>
              <a:t>, </a:t>
            </a:r>
            <a:r>
              <a:rPr lang="en-US" sz="2400" b="1" dirty="0">
                <a:solidFill>
                  <a:srgbClr val="FF0000"/>
                </a:solidFill>
              </a:rPr>
              <a:t>ENTREPRENEURSHIP</a:t>
            </a:r>
            <a:r>
              <a:rPr lang="en-US" sz="2400" b="1" dirty="0">
                <a:solidFill>
                  <a:srgbClr val="0070C0"/>
                </a:solidFill>
              </a:rPr>
              <a:t>, </a:t>
            </a:r>
            <a:r>
              <a:rPr lang="en-US" sz="2400" b="1" dirty="0">
                <a:solidFill>
                  <a:srgbClr val="FF0000"/>
                </a:solidFill>
              </a:rPr>
              <a:t>ARTS</a:t>
            </a:r>
            <a:r>
              <a:rPr lang="en-US" sz="2400" b="1" dirty="0">
                <a:solidFill>
                  <a:srgbClr val="0070C0"/>
                </a:solidFill>
              </a:rPr>
              <a:t>, and </a:t>
            </a:r>
            <a:r>
              <a:rPr lang="en-US" sz="2400" b="1" dirty="0">
                <a:solidFill>
                  <a:srgbClr val="FF0000"/>
                </a:solidFill>
              </a:rPr>
              <a:t>MAKERSPACE</a:t>
            </a:r>
            <a:r>
              <a:rPr lang="en-US" sz="2400" b="1" dirty="0">
                <a:solidFill>
                  <a:srgbClr val="0070C0"/>
                </a:solidFill>
              </a:rPr>
              <a:t> (TEAM) Center </a:t>
            </a:r>
            <a:r>
              <a:rPr lang="en-US" sz="2000" b="1" dirty="0">
                <a:solidFill>
                  <a:srgbClr val="0070C0"/>
                </a:solidFill>
              </a:rPr>
              <a:t>is:</a:t>
            </a:r>
          </a:p>
          <a:p>
            <a:pPr lvl="1"/>
            <a:r>
              <a:rPr lang="en-US" sz="2000" b="1" dirty="0">
                <a:solidFill>
                  <a:srgbClr val="0070C0"/>
                </a:solidFill>
              </a:rPr>
              <a:t>Anticipated to be a bright, friendly and collaborative innovation hub that will support and inspire next generation entrepreneurs, artists, inventors, and designers to pursue creativity, solve problems, and bring entrepreneurial opportunities to life.</a:t>
            </a:r>
            <a:br>
              <a:rPr lang="en-US" sz="2000" b="1" dirty="0">
                <a:solidFill>
                  <a:srgbClr val="0070C0"/>
                </a:solidFill>
              </a:rPr>
            </a:br>
            <a:endParaRPr lang="en-US" sz="2000" b="1" dirty="0">
              <a:solidFill>
                <a:srgbClr val="0070C0"/>
              </a:solidFill>
            </a:endParaRPr>
          </a:p>
          <a:p>
            <a:pPr lvl="1"/>
            <a:r>
              <a:rPr lang="en-US" sz="2000" b="1" dirty="0">
                <a:solidFill>
                  <a:srgbClr val="0070C0"/>
                </a:solidFill>
              </a:rPr>
              <a:t>Focused on empowering individuals by providing an engaging community of support, a platform of tools, education, and mentoring.</a:t>
            </a:r>
            <a:br>
              <a:rPr lang="en-US" sz="2000" b="1" dirty="0">
                <a:solidFill>
                  <a:srgbClr val="0070C0"/>
                </a:solidFill>
              </a:rPr>
            </a:br>
            <a:endParaRPr lang="en-US" sz="2000" b="1" dirty="0">
              <a:solidFill>
                <a:srgbClr val="0070C0"/>
              </a:solidFill>
            </a:endParaRPr>
          </a:p>
          <a:p>
            <a:pPr lvl="1"/>
            <a:r>
              <a:rPr lang="en-US" sz="2000" b="1" dirty="0">
                <a:solidFill>
                  <a:srgbClr val="0070C0"/>
                </a:solidFill>
              </a:rPr>
              <a:t>The center will be open to all who are looking to start a new business, serve as a co-working space to share ideas, and a place to learn new techniques and to reinforce proven practices.</a:t>
            </a:r>
          </a:p>
        </p:txBody>
      </p:sp>
    </p:spTree>
    <p:extLst>
      <p:ext uri="{BB962C8B-B14F-4D97-AF65-F5344CB8AC3E}">
        <p14:creationId xmlns:p14="http://schemas.microsoft.com/office/powerpoint/2010/main" val="375083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75415"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7" name="Rectangle 6">
            <a:extLst>
              <a:ext uri="{FF2B5EF4-FFF2-40B4-BE49-F238E27FC236}">
                <a16:creationId xmlns:a16="http://schemas.microsoft.com/office/drawing/2014/main" id="{A2F36061-CFA8-46C7-B428-13D4C5BFFBF3}"/>
              </a:ext>
            </a:extLst>
          </p:cNvPr>
          <p:cNvSpPr/>
          <p:nvPr/>
        </p:nvSpPr>
        <p:spPr>
          <a:xfrm>
            <a:off x="5222449" y="3120274"/>
            <a:ext cx="1781666" cy="1809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Center</a:t>
            </a:r>
            <a:br>
              <a:rPr lang="en-US" dirty="0"/>
            </a:br>
            <a:endParaRPr lang="en-US" dirty="0"/>
          </a:p>
          <a:p>
            <a:pPr algn="ctr"/>
            <a:r>
              <a:rPr lang="en-US" sz="1200" dirty="0"/>
              <a:t>A community asset where people can share and receive help on their entrepreneurial journey.  The Collaboration space to become a start up Community</a:t>
            </a:r>
          </a:p>
        </p:txBody>
      </p:sp>
      <p:sp>
        <p:nvSpPr>
          <p:cNvPr id="8" name="Rectangle 7">
            <a:extLst>
              <a:ext uri="{FF2B5EF4-FFF2-40B4-BE49-F238E27FC236}">
                <a16:creationId xmlns:a16="http://schemas.microsoft.com/office/drawing/2014/main" id="{2A6B5260-54BA-4E85-A5FD-2A6465D2CAE1}"/>
              </a:ext>
            </a:extLst>
          </p:cNvPr>
          <p:cNvSpPr/>
          <p:nvPr/>
        </p:nvSpPr>
        <p:spPr>
          <a:xfrm>
            <a:off x="1404594" y="1613551"/>
            <a:ext cx="2017336" cy="180994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TECHNOLOGY</a:t>
            </a:r>
            <a:br>
              <a:rPr lang="en-US" dirty="0"/>
            </a:br>
            <a:endParaRPr lang="en-US" dirty="0"/>
          </a:p>
          <a:p>
            <a:pPr algn="ctr"/>
            <a:r>
              <a:rPr lang="en-US" sz="1200" dirty="0"/>
              <a:t>A place to learn new skills, techniques, engineering, and design.</a:t>
            </a:r>
          </a:p>
        </p:txBody>
      </p:sp>
      <p:sp>
        <p:nvSpPr>
          <p:cNvPr id="9" name="Rectangle 8">
            <a:extLst>
              <a:ext uri="{FF2B5EF4-FFF2-40B4-BE49-F238E27FC236}">
                <a16:creationId xmlns:a16="http://schemas.microsoft.com/office/drawing/2014/main" id="{F8151258-2894-467B-B14C-2C43FC9C1FB8}"/>
              </a:ext>
            </a:extLst>
          </p:cNvPr>
          <p:cNvSpPr/>
          <p:nvPr/>
        </p:nvSpPr>
        <p:spPr>
          <a:xfrm>
            <a:off x="1385740" y="4348895"/>
            <a:ext cx="2017336" cy="180994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ENTREPRENEURSHIP</a:t>
            </a:r>
            <a:br>
              <a:rPr lang="en-US" dirty="0"/>
            </a:br>
            <a:endParaRPr lang="en-US" dirty="0"/>
          </a:p>
          <a:p>
            <a:pPr algn="ctr"/>
            <a:r>
              <a:rPr lang="en-US" sz="1200" dirty="0"/>
              <a:t>A place to receive business knowledge, mentoring, coaching, technical advice, and access to experts.</a:t>
            </a:r>
          </a:p>
        </p:txBody>
      </p:sp>
      <p:sp>
        <p:nvSpPr>
          <p:cNvPr id="10" name="Rectangle 9">
            <a:extLst>
              <a:ext uri="{FF2B5EF4-FFF2-40B4-BE49-F238E27FC236}">
                <a16:creationId xmlns:a16="http://schemas.microsoft.com/office/drawing/2014/main" id="{C73D73B2-109B-4E24-A56C-D6DCCC77CF13}"/>
              </a:ext>
            </a:extLst>
          </p:cNvPr>
          <p:cNvSpPr/>
          <p:nvPr/>
        </p:nvSpPr>
        <p:spPr>
          <a:xfrm>
            <a:off x="8931888" y="4369317"/>
            <a:ext cx="1781666" cy="180994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MAKERSPACE</a:t>
            </a:r>
            <a:br>
              <a:rPr lang="en-US" dirty="0"/>
            </a:br>
            <a:endParaRPr lang="en-US" dirty="0"/>
          </a:p>
          <a:p>
            <a:pPr algn="ctr"/>
            <a:r>
              <a:rPr lang="en-US" sz="1200" dirty="0"/>
              <a:t>Work on a project using a range of 3D printers, laser </a:t>
            </a:r>
            <a:r>
              <a:rPr lang="en-US" sz="1200" dirty="0" err="1"/>
              <a:t>cuters</a:t>
            </a:r>
            <a:r>
              <a:rPr lang="en-US" sz="1200" dirty="0"/>
              <a:t>, CAD software, and other maker tools .</a:t>
            </a:r>
          </a:p>
        </p:txBody>
      </p:sp>
      <p:sp>
        <p:nvSpPr>
          <p:cNvPr id="11" name="Rectangle 10">
            <a:extLst>
              <a:ext uri="{FF2B5EF4-FFF2-40B4-BE49-F238E27FC236}">
                <a16:creationId xmlns:a16="http://schemas.microsoft.com/office/drawing/2014/main" id="{50E45F3E-FFD6-4D24-8455-A0C04C44B118}"/>
              </a:ext>
            </a:extLst>
          </p:cNvPr>
          <p:cNvSpPr/>
          <p:nvPr/>
        </p:nvSpPr>
        <p:spPr>
          <a:xfrm>
            <a:off x="8914602" y="1608829"/>
            <a:ext cx="1781666" cy="180994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ARTS</a:t>
            </a:r>
            <a:br>
              <a:rPr lang="en-US" dirty="0"/>
            </a:br>
            <a:endParaRPr lang="en-US" dirty="0"/>
          </a:p>
          <a:p>
            <a:pPr algn="ctr"/>
            <a:r>
              <a:rPr lang="en-US" sz="1200" dirty="0"/>
              <a:t>A place to create, innovate, and be inspired to engage other artists.</a:t>
            </a:r>
          </a:p>
        </p:txBody>
      </p:sp>
      <p:cxnSp>
        <p:nvCxnSpPr>
          <p:cNvPr id="13" name="Straight Arrow Connector 12">
            <a:extLst>
              <a:ext uri="{FF2B5EF4-FFF2-40B4-BE49-F238E27FC236}">
                <a16:creationId xmlns:a16="http://schemas.microsoft.com/office/drawing/2014/main" id="{547FC4DC-BDA2-4496-9F31-8443A0D680AF}"/>
              </a:ext>
            </a:extLst>
          </p:cNvPr>
          <p:cNvCxnSpPr>
            <a:stCxn id="7" idx="1"/>
          </p:cNvCxnSpPr>
          <p:nvPr/>
        </p:nvCxnSpPr>
        <p:spPr>
          <a:xfrm flipH="1" flipV="1">
            <a:off x="3421930" y="2488676"/>
            <a:ext cx="1800519" cy="153657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692DB3F-B20E-4FC9-B03C-4B02114892F3}"/>
              </a:ext>
            </a:extLst>
          </p:cNvPr>
          <p:cNvCxnSpPr>
            <a:cxnSpLocks/>
            <a:endCxn id="9" idx="3"/>
          </p:cNvCxnSpPr>
          <p:nvPr/>
        </p:nvCxnSpPr>
        <p:spPr>
          <a:xfrm flipH="1">
            <a:off x="3403076" y="4055097"/>
            <a:ext cx="1858650" cy="119877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F9ABC9-EA63-4A3F-A8DE-BE124E570FCA}"/>
              </a:ext>
            </a:extLst>
          </p:cNvPr>
          <p:cNvCxnSpPr>
            <a:stCxn id="7" idx="3"/>
            <a:endCxn id="11" idx="1"/>
          </p:cNvCxnSpPr>
          <p:nvPr/>
        </p:nvCxnSpPr>
        <p:spPr>
          <a:xfrm flipV="1">
            <a:off x="7004115" y="2513802"/>
            <a:ext cx="1910487" cy="1511445"/>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06B5BF0-5A36-4BAC-9DFB-10B07D71B910}"/>
              </a:ext>
            </a:extLst>
          </p:cNvPr>
          <p:cNvCxnSpPr>
            <a:stCxn id="7" idx="3"/>
            <a:endCxn id="10" idx="1"/>
          </p:cNvCxnSpPr>
          <p:nvPr/>
        </p:nvCxnSpPr>
        <p:spPr>
          <a:xfrm>
            <a:off x="7004115" y="4025247"/>
            <a:ext cx="1927773" cy="1249043"/>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B4BEE19-2463-42DF-ACDA-243FAB381C96}"/>
              </a:ext>
            </a:extLst>
          </p:cNvPr>
          <p:cNvCxnSpPr>
            <a:cxnSpLocks/>
          </p:cNvCxnSpPr>
          <p:nvPr/>
        </p:nvCxnSpPr>
        <p:spPr>
          <a:xfrm flipV="1">
            <a:off x="3421930" y="2070739"/>
            <a:ext cx="5492672" cy="472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7EFF02-0AF5-4254-9215-BC0DE662E41E}"/>
              </a:ext>
            </a:extLst>
          </p:cNvPr>
          <p:cNvCxnSpPr>
            <a:cxnSpLocks/>
          </p:cNvCxnSpPr>
          <p:nvPr/>
        </p:nvCxnSpPr>
        <p:spPr>
          <a:xfrm flipV="1">
            <a:off x="3432925" y="5673348"/>
            <a:ext cx="5492672" cy="472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4C61B3-72DD-453C-A518-A0D972A4C4CD}"/>
              </a:ext>
            </a:extLst>
          </p:cNvPr>
          <p:cNvCxnSpPr>
            <a:stCxn id="11" idx="2"/>
            <a:endCxn id="10" idx="0"/>
          </p:cNvCxnSpPr>
          <p:nvPr/>
        </p:nvCxnSpPr>
        <p:spPr>
          <a:xfrm>
            <a:off x="9805435" y="3418775"/>
            <a:ext cx="17286" cy="95054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76134CE-4CDE-41FB-9567-C85D617868D6}"/>
              </a:ext>
            </a:extLst>
          </p:cNvPr>
          <p:cNvCxnSpPr/>
          <p:nvPr/>
        </p:nvCxnSpPr>
        <p:spPr>
          <a:xfrm>
            <a:off x="2406967" y="3420343"/>
            <a:ext cx="17286" cy="95054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04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pic>
        <p:nvPicPr>
          <p:cNvPr id="8" name="Picture 7" descr="Text&#10;&#10;Description automatically generated">
            <a:extLst>
              <a:ext uri="{FF2B5EF4-FFF2-40B4-BE49-F238E27FC236}">
                <a16:creationId xmlns:a16="http://schemas.microsoft.com/office/drawing/2014/main" id="{ED582872-4532-4D64-89F8-E2A0E950048D}"/>
              </a:ext>
            </a:extLst>
          </p:cNvPr>
          <p:cNvPicPr>
            <a:picLocks noChangeAspect="1"/>
          </p:cNvPicPr>
          <p:nvPr/>
        </p:nvPicPr>
        <p:blipFill>
          <a:blip r:embed="rId3"/>
          <a:stretch>
            <a:fillRect/>
          </a:stretch>
        </p:blipFill>
        <p:spPr>
          <a:xfrm>
            <a:off x="4413574" y="2360398"/>
            <a:ext cx="3364851" cy="2614665"/>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B12A6330-6759-45D4-9D69-BE227BBAE1EA}"/>
              </a:ext>
            </a:extLst>
          </p:cNvPr>
          <p:cNvPicPr>
            <a:picLocks noChangeAspect="1"/>
          </p:cNvPicPr>
          <p:nvPr/>
        </p:nvPicPr>
        <p:blipFill>
          <a:blip r:embed="rId4"/>
          <a:stretch>
            <a:fillRect/>
          </a:stretch>
        </p:blipFill>
        <p:spPr>
          <a:xfrm>
            <a:off x="129699" y="1348895"/>
            <a:ext cx="3059866" cy="2247089"/>
          </a:xfrm>
          <a:prstGeom prst="rect">
            <a:avLst/>
          </a:prstGeom>
        </p:spPr>
      </p:pic>
      <p:sp>
        <p:nvSpPr>
          <p:cNvPr id="14" name="TextBox 13">
            <a:extLst>
              <a:ext uri="{FF2B5EF4-FFF2-40B4-BE49-F238E27FC236}">
                <a16:creationId xmlns:a16="http://schemas.microsoft.com/office/drawing/2014/main" id="{9A7A8F32-0AA0-4D52-B304-CFE158C7480C}"/>
              </a:ext>
            </a:extLst>
          </p:cNvPr>
          <p:cNvSpPr txBox="1"/>
          <p:nvPr/>
        </p:nvSpPr>
        <p:spPr>
          <a:xfrm>
            <a:off x="430936" y="2340524"/>
            <a:ext cx="2444239" cy="646331"/>
          </a:xfrm>
          <a:prstGeom prst="rect">
            <a:avLst/>
          </a:prstGeom>
          <a:noFill/>
        </p:spPr>
        <p:txBody>
          <a:bodyPr wrap="square" rtlCol="0">
            <a:spAutoFit/>
          </a:bodyPr>
          <a:lstStyle/>
          <a:p>
            <a:pPr algn="ctr"/>
            <a:r>
              <a:rPr lang="en-US" b="1" dirty="0">
                <a:solidFill>
                  <a:srgbClr val="FF0000"/>
                </a:solidFill>
              </a:rPr>
              <a:t>TECHNOLOGY</a:t>
            </a:r>
            <a:br>
              <a:rPr lang="en-US" b="1" dirty="0">
                <a:solidFill>
                  <a:srgbClr val="FF0000"/>
                </a:solidFill>
              </a:rPr>
            </a:br>
            <a:r>
              <a:rPr lang="en-US" b="1" dirty="0">
                <a:solidFill>
                  <a:srgbClr val="FF0000"/>
                </a:solidFill>
              </a:rPr>
              <a:t>B.M.C.</a:t>
            </a:r>
          </a:p>
        </p:txBody>
      </p:sp>
      <p:pic>
        <p:nvPicPr>
          <p:cNvPr id="15" name="Picture 14" descr="A picture containing diagram&#10;&#10;Description automatically generated">
            <a:extLst>
              <a:ext uri="{FF2B5EF4-FFF2-40B4-BE49-F238E27FC236}">
                <a16:creationId xmlns:a16="http://schemas.microsoft.com/office/drawing/2014/main" id="{70E8704F-F482-4599-A587-68D67A39BAE0}"/>
              </a:ext>
            </a:extLst>
          </p:cNvPr>
          <p:cNvPicPr>
            <a:picLocks noChangeAspect="1"/>
          </p:cNvPicPr>
          <p:nvPr/>
        </p:nvPicPr>
        <p:blipFill>
          <a:blip r:embed="rId4"/>
          <a:stretch>
            <a:fillRect/>
          </a:stretch>
        </p:blipFill>
        <p:spPr>
          <a:xfrm>
            <a:off x="140694" y="3952264"/>
            <a:ext cx="3059866" cy="2247089"/>
          </a:xfrm>
          <a:prstGeom prst="rect">
            <a:avLst/>
          </a:prstGeom>
        </p:spPr>
      </p:pic>
      <p:sp>
        <p:nvSpPr>
          <p:cNvPr id="16" name="TextBox 15">
            <a:extLst>
              <a:ext uri="{FF2B5EF4-FFF2-40B4-BE49-F238E27FC236}">
                <a16:creationId xmlns:a16="http://schemas.microsoft.com/office/drawing/2014/main" id="{E1EC2221-F647-4004-8B71-C765D6D41B75}"/>
              </a:ext>
            </a:extLst>
          </p:cNvPr>
          <p:cNvSpPr txBox="1"/>
          <p:nvPr/>
        </p:nvSpPr>
        <p:spPr>
          <a:xfrm>
            <a:off x="441931" y="4943893"/>
            <a:ext cx="2433244" cy="646331"/>
          </a:xfrm>
          <a:prstGeom prst="rect">
            <a:avLst/>
          </a:prstGeom>
          <a:noFill/>
        </p:spPr>
        <p:txBody>
          <a:bodyPr wrap="square" rtlCol="0">
            <a:spAutoFit/>
          </a:bodyPr>
          <a:lstStyle/>
          <a:p>
            <a:pPr algn="ctr"/>
            <a:r>
              <a:rPr lang="en-US" b="1" dirty="0">
                <a:solidFill>
                  <a:srgbClr val="FF0000"/>
                </a:solidFill>
              </a:rPr>
              <a:t>ENTREPRENEURSHIP</a:t>
            </a:r>
          </a:p>
          <a:p>
            <a:pPr algn="ctr"/>
            <a:r>
              <a:rPr lang="en-US" b="1" dirty="0">
                <a:solidFill>
                  <a:srgbClr val="FF0000"/>
                </a:solidFill>
              </a:rPr>
              <a:t>B.M.C.</a:t>
            </a:r>
          </a:p>
        </p:txBody>
      </p:sp>
      <p:pic>
        <p:nvPicPr>
          <p:cNvPr id="17" name="Picture 16" descr="A picture containing diagram&#10;&#10;Description automatically generated">
            <a:extLst>
              <a:ext uri="{FF2B5EF4-FFF2-40B4-BE49-F238E27FC236}">
                <a16:creationId xmlns:a16="http://schemas.microsoft.com/office/drawing/2014/main" id="{8C504978-615F-4BB9-B784-1C370B347DBD}"/>
              </a:ext>
            </a:extLst>
          </p:cNvPr>
          <p:cNvPicPr>
            <a:picLocks noChangeAspect="1"/>
          </p:cNvPicPr>
          <p:nvPr/>
        </p:nvPicPr>
        <p:blipFill>
          <a:blip r:embed="rId4"/>
          <a:stretch>
            <a:fillRect/>
          </a:stretch>
        </p:blipFill>
        <p:spPr>
          <a:xfrm>
            <a:off x="8871490" y="3953832"/>
            <a:ext cx="3059866" cy="2247089"/>
          </a:xfrm>
          <a:prstGeom prst="rect">
            <a:avLst/>
          </a:prstGeom>
        </p:spPr>
      </p:pic>
      <p:sp>
        <p:nvSpPr>
          <p:cNvPr id="18" name="TextBox 17">
            <a:extLst>
              <a:ext uri="{FF2B5EF4-FFF2-40B4-BE49-F238E27FC236}">
                <a16:creationId xmlns:a16="http://schemas.microsoft.com/office/drawing/2014/main" id="{F19A4742-F936-47BA-987E-E5378531FC9F}"/>
              </a:ext>
            </a:extLst>
          </p:cNvPr>
          <p:cNvSpPr txBox="1"/>
          <p:nvPr/>
        </p:nvSpPr>
        <p:spPr>
          <a:xfrm>
            <a:off x="9172727" y="4945461"/>
            <a:ext cx="2488230" cy="646331"/>
          </a:xfrm>
          <a:prstGeom prst="rect">
            <a:avLst/>
          </a:prstGeom>
          <a:noFill/>
        </p:spPr>
        <p:txBody>
          <a:bodyPr wrap="square" rtlCol="0">
            <a:spAutoFit/>
          </a:bodyPr>
          <a:lstStyle/>
          <a:p>
            <a:pPr algn="ctr"/>
            <a:r>
              <a:rPr lang="en-US" b="1" dirty="0">
                <a:solidFill>
                  <a:srgbClr val="FF0000"/>
                </a:solidFill>
              </a:rPr>
              <a:t>MAKERSPACE</a:t>
            </a:r>
          </a:p>
          <a:p>
            <a:pPr algn="ctr"/>
            <a:r>
              <a:rPr lang="en-US" b="1" dirty="0">
                <a:solidFill>
                  <a:srgbClr val="FF0000"/>
                </a:solidFill>
              </a:rPr>
              <a:t>B.M.C.</a:t>
            </a:r>
          </a:p>
        </p:txBody>
      </p:sp>
      <p:pic>
        <p:nvPicPr>
          <p:cNvPr id="19" name="Picture 18" descr="A picture containing diagram&#10;&#10;Description automatically generated">
            <a:extLst>
              <a:ext uri="{FF2B5EF4-FFF2-40B4-BE49-F238E27FC236}">
                <a16:creationId xmlns:a16="http://schemas.microsoft.com/office/drawing/2014/main" id="{1EE4C922-6738-4A15-9296-21366B467C52}"/>
              </a:ext>
            </a:extLst>
          </p:cNvPr>
          <p:cNvPicPr>
            <a:picLocks noChangeAspect="1"/>
          </p:cNvPicPr>
          <p:nvPr/>
        </p:nvPicPr>
        <p:blipFill>
          <a:blip r:embed="rId4"/>
          <a:stretch>
            <a:fillRect/>
          </a:stretch>
        </p:blipFill>
        <p:spPr>
          <a:xfrm>
            <a:off x="8873058" y="1381883"/>
            <a:ext cx="3059866" cy="2247089"/>
          </a:xfrm>
          <a:prstGeom prst="rect">
            <a:avLst/>
          </a:prstGeom>
        </p:spPr>
      </p:pic>
      <p:sp>
        <p:nvSpPr>
          <p:cNvPr id="20" name="TextBox 19">
            <a:extLst>
              <a:ext uri="{FF2B5EF4-FFF2-40B4-BE49-F238E27FC236}">
                <a16:creationId xmlns:a16="http://schemas.microsoft.com/office/drawing/2014/main" id="{F98F82DD-6838-4F95-89BC-DBA53CE21B23}"/>
              </a:ext>
            </a:extLst>
          </p:cNvPr>
          <p:cNvSpPr txBox="1"/>
          <p:nvPr/>
        </p:nvSpPr>
        <p:spPr>
          <a:xfrm>
            <a:off x="9174295" y="2373512"/>
            <a:ext cx="2486662" cy="646331"/>
          </a:xfrm>
          <a:prstGeom prst="rect">
            <a:avLst/>
          </a:prstGeom>
          <a:noFill/>
        </p:spPr>
        <p:txBody>
          <a:bodyPr wrap="square" rtlCol="0">
            <a:spAutoFit/>
          </a:bodyPr>
          <a:lstStyle/>
          <a:p>
            <a:pPr algn="ctr"/>
            <a:r>
              <a:rPr lang="en-US" b="1" dirty="0">
                <a:solidFill>
                  <a:srgbClr val="FF0000"/>
                </a:solidFill>
              </a:rPr>
              <a:t>ARTS</a:t>
            </a:r>
          </a:p>
          <a:p>
            <a:pPr algn="ctr"/>
            <a:r>
              <a:rPr lang="en-US" b="1" dirty="0">
                <a:solidFill>
                  <a:srgbClr val="FF0000"/>
                </a:solidFill>
              </a:rPr>
              <a:t>B.M.C.</a:t>
            </a:r>
          </a:p>
        </p:txBody>
      </p:sp>
      <p:sp>
        <p:nvSpPr>
          <p:cNvPr id="21" name="TextBox 20">
            <a:extLst>
              <a:ext uri="{FF2B5EF4-FFF2-40B4-BE49-F238E27FC236}">
                <a16:creationId xmlns:a16="http://schemas.microsoft.com/office/drawing/2014/main" id="{04BDDDD7-9105-45F8-860D-8D6A6AF068F1}"/>
              </a:ext>
            </a:extLst>
          </p:cNvPr>
          <p:cNvSpPr txBox="1"/>
          <p:nvPr/>
        </p:nvSpPr>
        <p:spPr>
          <a:xfrm>
            <a:off x="4562573" y="3337089"/>
            <a:ext cx="3040565" cy="369332"/>
          </a:xfrm>
          <a:prstGeom prst="rect">
            <a:avLst/>
          </a:prstGeom>
          <a:noFill/>
        </p:spPr>
        <p:txBody>
          <a:bodyPr wrap="square" rtlCol="0">
            <a:spAutoFit/>
          </a:bodyPr>
          <a:lstStyle/>
          <a:p>
            <a:pPr algn="ctr"/>
            <a:r>
              <a:rPr lang="en-US" b="1" dirty="0">
                <a:solidFill>
                  <a:srgbClr val="FF0000"/>
                </a:solidFill>
              </a:rPr>
              <a:t>CASU MODEL</a:t>
            </a:r>
          </a:p>
        </p:txBody>
      </p:sp>
      <p:cxnSp>
        <p:nvCxnSpPr>
          <p:cNvPr id="23" name="Straight Arrow Connector 22">
            <a:extLst>
              <a:ext uri="{FF2B5EF4-FFF2-40B4-BE49-F238E27FC236}">
                <a16:creationId xmlns:a16="http://schemas.microsoft.com/office/drawing/2014/main" id="{6DB34045-5308-4EF3-9281-067901171F58}"/>
              </a:ext>
            </a:extLst>
          </p:cNvPr>
          <p:cNvCxnSpPr>
            <a:endCxn id="11" idx="3"/>
          </p:cNvCxnSpPr>
          <p:nvPr/>
        </p:nvCxnSpPr>
        <p:spPr>
          <a:xfrm flipH="1" flipV="1">
            <a:off x="3189565" y="2472440"/>
            <a:ext cx="1224009" cy="123398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A485F7D-DB99-4291-B61E-6F69A3D53E0F}"/>
              </a:ext>
            </a:extLst>
          </p:cNvPr>
          <p:cNvCxnSpPr>
            <a:cxnSpLocks/>
          </p:cNvCxnSpPr>
          <p:nvPr/>
        </p:nvCxnSpPr>
        <p:spPr>
          <a:xfrm flipH="1">
            <a:off x="3200560" y="3743147"/>
            <a:ext cx="1213014" cy="1408078"/>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81482D-3CA6-408E-9CB7-C02D0D10BB49}"/>
              </a:ext>
            </a:extLst>
          </p:cNvPr>
          <p:cNvCxnSpPr>
            <a:stCxn id="8" idx="3"/>
            <a:endCxn id="19" idx="1"/>
          </p:cNvCxnSpPr>
          <p:nvPr/>
        </p:nvCxnSpPr>
        <p:spPr>
          <a:xfrm flipV="1">
            <a:off x="7778425" y="2505428"/>
            <a:ext cx="1094633" cy="1162303"/>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FADEA93-B645-41EE-B70B-0C41DD8FEBBE}"/>
              </a:ext>
            </a:extLst>
          </p:cNvPr>
          <p:cNvCxnSpPr>
            <a:cxnSpLocks/>
          </p:cNvCxnSpPr>
          <p:nvPr/>
        </p:nvCxnSpPr>
        <p:spPr>
          <a:xfrm>
            <a:off x="7778425" y="3733720"/>
            <a:ext cx="1093065" cy="140964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E4BF38D-9BDA-464D-AA9E-DF6DDE42F041}"/>
              </a:ext>
            </a:extLst>
          </p:cNvPr>
          <p:cNvCxnSpPr/>
          <p:nvPr/>
        </p:nvCxnSpPr>
        <p:spPr>
          <a:xfrm>
            <a:off x="3189565" y="1819373"/>
            <a:ext cx="5615070"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527DDCD-AD67-455D-85C3-2C4020EA06E1}"/>
              </a:ext>
            </a:extLst>
          </p:cNvPr>
          <p:cNvCxnSpPr/>
          <p:nvPr/>
        </p:nvCxnSpPr>
        <p:spPr>
          <a:xfrm>
            <a:off x="3191133" y="5516250"/>
            <a:ext cx="5615070"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3F8BDEA-F01F-4481-AAAF-5A1F0D3C4C9B}"/>
              </a:ext>
            </a:extLst>
          </p:cNvPr>
          <p:cNvCxnSpPr>
            <a:cxnSpLocks/>
          </p:cNvCxnSpPr>
          <p:nvPr/>
        </p:nvCxnSpPr>
        <p:spPr>
          <a:xfrm>
            <a:off x="1659118" y="3494989"/>
            <a:ext cx="11509" cy="52326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24A215A-E50D-48B9-ABB8-091B16830F42}"/>
              </a:ext>
            </a:extLst>
          </p:cNvPr>
          <p:cNvCxnSpPr>
            <a:cxnSpLocks/>
          </p:cNvCxnSpPr>
          <p:nvPr/>
        </p:nvCxnSpPr>
        <p:spPr>
          <a:xfrm>
            <a:off x="10399336" y="3496557"/>
            <a:ext cx="11509" cy="52326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94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graphicFrame>
        <p:nvGraphicFramePr>
          <p:cNvPr id="11" name="Table 11">
            <a:extLst>
              <a:ext uri="{FF2B5EF4-FFF2-40B4-BE49-F238E27FC236}">
                <a16:creationId xmlns:a16="http://schemas.microsoft.com/office/drawing/2014/main" id="{ABA185DA-A054-4EE3-A513-4B6A16AF82C6}"/>
              </a:ext>
            </a:extLst>
          </p:cNvPr>
          <p:cNvGraphicFramePr>
            <a:graphicFrameLocks noGrp="1"/>
          </p:cNvGraphicFramePr>
          <p:nvPr>
            <p:extLst>
              <p:ext uri="{D42A27DB-BD31-4B8C-83A1-F6EECF244321}">
                <p14:modId xmlns:p14="http://schemas.microsoft.com/office/powerpoint/2010/main" val="627671777"/>
              </p:ext>
            </p:extLst>
          </p:nvPr>
        </p:nvGraphicFramePr>
        <p:xfrm>
          <a:off x="2032000" y="1690688"/>
          <a:ext cx="8128000" cy="2392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2106198"/>
                    </a:ext>
                  </a:extLst>
                </a:gridCol>
                <a:gridCol w="2032000">
                  <a:extLst>
                    <a:ext uri="{9D8B030D-6E8A-4147-A177-3AD203B41FA5}">
                      <a16:colId xmlns:a16="http://schemas.microsoft.com/office/drawing/2014/main" val="1751691290"/>
                    </a:ext>
                  </a:extLst>
                </a:gridCol>
                <a:gridCol w="2032000">
                  <a:extLst>
                    <a:ext uri="{9D8B030D-6E8A-4147-A177-3AD203B41FA5}">
                      <a16:colId xmlns:a16="http://schemas.microsoft.com/office/drawing/2014/main" val="2439963885"/>
                    </a:ext>
                  </a:extLst>
                </a:gridCol>
                <a:gridCol w="2032000">
                  <a:extLst>
                    <a:ext uri="{9D8B030D-6E8A-4147-A177-3AD203B41FA5}">
                      <a16:colId xmlns:a16="http://schemas.microsoft.com/office/drawing/2014/main" val="3605753309"/>
                    </a:ext>
                  </a:extLst>
                </a:gridCol>
              </a:tblGrid>
              <a:tr h="370840">
                <a:tc>
                  <a:txBody>
                    <a:bodyPr/>
                    <a:lstStyle/>
                    <a:p>
                      <a:pPr algn="ctr"/>
                      <a:r>
                        <a:rPr lang="en-US" dirty="0"/>
                        <a:t>ACCESS</a:t>
                      </a:r>
                    </a:p>
                  </a:txBody>
                  <a:tcPr/>
                </a:tc>
                <a:tc>
                  <a:txBody>
                    <a:bodyPr/>
                    <a:lstStyle/>
                    <a:p>
                      <a:pPr algn="ctr"/>
                      <a:r>
                        <a:rPr lang="en-US" dirty="0"/>
                        <a:t>CURRICULUM</a:t>
                      </a:r>
                    </a:p>
                  </a:txBody>
                  <a:tcPr/>
                </a:tc>
                <a:tc>
                  <a:txBody>
                    <a:bodyPr/>
                    <a:lstStyle/>
                    <a:p>
                      <a:pPr algn="ctr"/>
                      <a:r>
                        <a:rPr lang="en-US" dirty="0"/>
                        <a:t>FUNDING</a:t>
                      </a:r>
                    </a:p>
                  </a:txBody>
                  <a:tcPr/>
                </a:tc>
                <a:tc>
                  <a:txBody>
                    <a:bodyPr/>
                    <a:lstStyle/>
                    <a:p>
                      <a:pPr algn="ctr"/>
                      <a:r>
                        <a:rPr lang="en-US" dirty="0"/>
                        <a:t>MANAGEMENT</a:t>
                      </a:r>
                    </a:p>
                  </a:txBody>
                  <a:tcPr/>
                </a:tc>
                <a:extLst>
                  <a:ext uri="{0D108BD9-81ED-4DB2-BD59-A6C34878D82A}">
                    <a16:rowId xmlns:a16="http://schemas.microsoft.com/office/drawing/2014/main" val="512275935"/>
                  </a:ext>
                </a:extLst>
              </a:tr>
              <a:tr h="370840">
                <a:tc>
                  <a:txBody>
                    <a:bodyPr/>
                    <a:lstStyle/>
                    <a:p>
                      <a:pPr algn="ctr"/>
                      <a:r>
                        <a:rPr lang="en-US" dirty="0"/>
                        <a:t>Membership</a:t>
                      </a:r>
                    </a:p>
                  </a:txBody>
                  <a:tcPr anchor="ctr"/>
                </a:tc>
                <a:tc>
                  <a:txBody>
                    <a:bodyPr/>
                    <a:lstStyle/>
                    <a:p>
                      <a:pPr algn="ctr"/>
                      <a:r>
                        <a:rPr lang="en-US" dirty="0"/>
                        <a:t>Instructor Availability</a:t>
                      </a:r>
                    </a:p>
                  </a:txBody>
                  <a:tcPr anchor="ctr"/>
                </a:tc>
                <a:tc>
                  <a:txBody>
                    <a:bodyPr/>
                    <a:lstStyle/>
                    <a:p>
                      <a:pPr algn="ctr"/>
                      <a:r>
                        <a:rPr lang="en-US" dirty="0"/>
                        <a:t>Sustaining</a:t>
                      </a:r>
                    </a:p>
                  </a:txBody>
                  <a:tcPr anchor="ctr"/>
                </a:tc>
                <a:tc>
                  <a:txBody>
                    <a:bodyPr/>
                    <a:lstStyle/>
                    <a:p>
                      <a:pPr algn="ctr"/>
                      <a:r>
                        <a:rPr lang="en-US" dirty="0"/>
                        <a:t>Operations</a:t>
                      </a:r>
                    </a:p>
                  </a:txBody>
                  <a:tcPr anchor="ctr"/>
                </a:tc>
                <a:extLst>
                  <a:ext uri="{0D108BD9-81ED-4DB2-BD59-A6C34878D82A}">
                    <a16:rowId xmlns:a16="http://schemas.microsoft.com/office/drawing/2014/main" val="4104687756"/>
                  </a:ext>
                </a:extLst>
              </a:tr>
              <a:tr h="370840">
                <a:tc>
                  <a:txBody>
                    <a:bodyPr/>
                    <a:lstStyle/>
                    <a:p>
                      <a:pPr algn="ctr"/>
                      <a:r>
                        <a:rPr lang="en-US" dirty="0"/>
                        <a:t>Rules &amp; Obligations</a:t>
                      </a:r>
                    </a:p>
                  </a:txBody>
                  <a:tcPr anchor="ctr"/>
                </a:tc>
                <a:tc>
                  <a:txBody>
                    <a:bodyPr/>
                    <a:lstStyle/>
                    <a:p>
                      <a:pPr algn="ctr"/>
                      <a:r>
                        <a:rPr lang="en-US" dirty="0"/>
                        <a:t>Mentoring</a:t>
                      </a:r>
                    </a:p>
                  </a:txBody>
                  <a:tcPr anchor="ctr"/>
                </a:tc>
                <a:tc>
                  <a:txBody>
                    <a:bodyPr/>
                    <a:lstStyle/>
                    <a:p>
                      <a:pPr algn="ctr"/>
                      <a:r>
                        <a:rPr lang="en-US" dirty="0"/>
                        <a:t>Event</a:t>
                      </a:r>
                    </a:p>
                  </a:txBody>
                  <a:tcPr anchor="ctr"/>
                </a:tc>
                <a:tc>
                  <a:txBody>
                    <a:bodyPr/>
                    <a:lstStyle/>
                    <a:p>
                      <a:pPr algn="ctr"/>
                      <a:r>
                        <a:rPr lang="en-US" dirty="0"/>
                        <a:t>Education</a:t>
                      </a:r>
                    </a:p>
                  </a:txBody>
                  <a:tcPr anchor="ctr"/>
                </a:tc>
                <a:extLst>
                  <a:ext uri="{0D108BD9-81ED-4DB2-BD59-A6C34878D82A}">
                    <a16:rowId xmlns:a16="http://schemas.microsoft.com/office/drawing/2014/main" val="2679868218"/>
                  </a:ext>
                </a:extLst>
              </a:tr>
              <a:tr h="370840">
                <a:tc>
                  <a:txBody>
                    <a:bodyPr/>
                    <a:lstStyle/>
                    <a:p>
                      <a:pPr algn="ctr"/>
                      <a:r>
                        <a:rPr lang="en-US" dirty="0"/>
                        <a:t>Health &amp; Safety</a:t>
                      </a:r>
                    </a:p>
                  </a:txBody>
                  <a:tcPr anchor="ctr"/>
                </a:tc>
                <a:tc>
                  <a:txBody>
                    <a:bodyPr/>
                    <a:lstStyle/>
                    <a:p>
                      <a:pPr algn="ctr"/>
                      <a:r>
                        <a:rPr lang="en-US" dirty="0"/>
                        <a:t>Accreditation</a:t>
                      </a:r>
                    </a:p>
                  </a:txBody>
                  <a:tcPr anchor="ctr"/>
                </a:tc>
                <a:tc>
                  <a:txBody>
                    <a:bodyPr/>
                    <a:lstStyle/>
                    <a:p>
                      <a:pPr algn="ctr"/>
                      <a:r>
                        <a:rPr lang="en-US" dirty="0"/>
                        <a:t>Supplies &amp; Consumables</a:t>
                      </a:r>
                    </a:p>
                  </a:txBody>
                  <a:tcPr anchor="ctr"/>
                </a:tc>
                <a:tc>
                  <a:txBody>
                    <a:bodyPr/>
                    <a:lstStyle/>
                    <a:p>
                      <a:pPr algn="ctr"/>
                      <a:r>
                        <a:rPr lang="en-US" dirty="0"/>
                        <a:t>Maintenance</a:t>
                      </a:r>
                    </a:p>
                  </a:txBody>
                  <a:tcPr anchor="ctr"/>
                </a:tc>
                <a:extLst>
                  <a:ext uri="{0D108BD9-81ED-4DB2-BD59-A6C34878D82A}">
                    <a16:rowId xmlns:a16="http://schemas.microsoft.com/office/drawing/2014/main" val="2058505715"/>
                  </a:ext>
                </a:extLst>
              </a:tr>
              <a:tr h="370840">
                <a:tc>
                  <a:txBody>
                    <a:bodyPr/>
                    <a:lstStyle/>
                    <a:p>
                      <a:pPr algn="ctr"/>
                      <a:r>
                        <a:rPr lang="en-US" dirty="0"/>
                        <a:t>Hours of Operation</a:t>
                      </a:r>
                    </a:p>
                  </a:txBody>
                  <a:tcPr anchor="ctr"/>
                </a:tc>
                <a:tc>
                  <a:txBody>
                    <a:bodyPr/>
                    <a:lstStyle/>
                    <a:p>
                      <a:pPr algn="ctr"/>
                      <a:r>
                        <a:rPr lang="en-US" dirty="0"/>
                        <a:t>Flexibility</a:t>
                      </a:r>
                    </a:p>
                  </a:txBody>
                  <a:tcPr anchor="ctr"/>
                </a:tc>
                <a:tc>
                  <a:txBody>
                    <a:bodyPr/>
                    <a:lstStyle/>
                    <a:p>
                      <a:pPr algn="ctr"/>
                      <a:r>
                        <a:rPr lang="en-US" dirty="0"/>
                        <a:t>Profitability</a:t>
                      </a:r>
                    </a:p>
                  </a:txBody>
                  <a:tcPr anchor="ctr"/>
                </a:tc>
                <a:tc>
                  <a:txBody>
                    <a:bodyPr/>
                    <a:lstStyle/>
                    <a:p>
                      <a:pPr algn="ctr"/>
                      <a:r>
                        <a:rPr lang="en-US" dirty="0"/>
                        <a:t>Security</a:t>
                      </a:r>
                    </a:p>
                  </a:txBody>
                  <a:tcPr anchor="ctr"/>
                </a:tc>
                <a:extLst>
                  <a:ext uri="{0D108BD9-81ED-4DB2-BD59-A6C34878D82A}">
                    <a16:rowId xmlns:a16="http://schemas.microsoft.com/office/drawing/2014/main" val="1178471651"/>
                  </a:ext>
                </a:extLst>
              </a:tr>
            </a:tbl>
          </a:graphicData>
        </a:graphic>
      </p:graphicFrame>
      <p:sp>
        <p:nvSpPr>
          <p:cNvPr id="12" name="TextBox 11">
            <a:extLst>
              <a:ext uri="{FF2B5EF4-FFF2-40B4-BE49-F238E27FC236}">
                <a16:creationId xmlns:a16="http://schemas.microsoft.com/office/drawing/2014/main" id="{5AD94C50-521C-45E9-A988-638235B82112}"/>
              </a:ext>
            </a:extLst>
          </p:cNvPr>
          <p:cNvSpPr txBox="1"/>
          <p:nvPr/>
        </p:nvSpPr>
        <p:spPr>
          <a:xfrm>
            <a:off x="2032000" y="4468305"/>
            <a:ext cx="8128000" cy="923330"/>
          </a:xfrm>
          <a:prstGeom prst="rect">
            <a:avLst/>
          </a:prstGeom>
          <a:noFill/>
        </p:spPr>
        <p:txBody>
          <a:bodyPr wrap="square" rtlCol="0">
            <a:spAutoFit/>
          </a:bodyPr>
          <a:lstStyle/>
          <a:p>
            <a:r>
              <a:rPr lang="en-US" dirty="0"/>
              <a:t>While there are many, many aspects to be considered, it is important to discover, assemble, and test all policies, procedures, methods, and updates to insure currency, completeness, risk-tolerance, and updating.</a:t>
            </a:r>
          </a:p>
        </p:txBody>
      </p:sp>
    </p:spTree>
    <p:extLst>
      <p:ext uri="{BB962C8B-B14F-4D97-AF65-F5344CB8AC3E}">
        <p14:creationId xmlns:p14="http://schemas.microsoft.com/office/powerpoint/2010/main" val="48435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199" y="1488864"/>
            <a:ext cx="7052733" cy="4209203"/>
          </a:xfrm>
        </p:spPr>
        <p:txBody>
          <a:bodyPr>
            <a:normAutofit fontScale="92500"/>
          </a:bodyPr>
          <a:lstStyle/>
          <a:p>
            <a:r>
              <a:rPr lang="en-US" sz="2900" dirty="0">
                <a:solidFill>
                  <a:srgbClr val="0070C0"/>
                </a:solidFill>
              </a:rPr>
              <a:t>Trying to set a linear path for entrepreneurial activity is an exercise in frustration, because entrepreneurship is a subjectivist shape-shifter.</a:t>
            </a:r>
            <a:br>
              <a:rPr lang="en-US" sz="2900" dirty="0">
                <a:solidFill>
                  <a:srgbClr val="0070C0"/>
                </a:solidFill>
              </a:rPr>
            </a:br>
            <a:endParaRPr lang="en-US" sz="2900" dirty="0">
              <a:solidFill>
                <a:srgbClr val="0070C0"/>
              </a:solidFill>
            </a:endParaRPr>
          </a:p>
          <a:p>
            <a:r>
              <a:rPr lang="en-US" sz="2900" dirty="0">
                <a:solidFill>
                  <a:srgbClr val="0070C0"/>
                </a:solidFill>
              </a:rPr>
              <a:t>Entrepreneurship is a way of thinking, reasoning, and acting that is opportunity obsesses, leadership balanced, and holistic in behavior that seeks to create value, deliver value, communicate value, and capture value for all participants and stakeholders.</a:t>
            </a:r>
            <a:endParaRPr lang="en-US" sz="1600" dirty="0">
              <a:solidFill>
                <a:srgbClr val="0070C0"/>
              </a:solidFill>
            </a:endParaRPr>
          </a:p>
          <a:p>
            <a:pPr lvl="1"/>
            <a:endParaRPr lang="en-US" sz="1600" dirty="0">
              <a:solidFill>
                <a:srgbClr val="0070C0"/>
              </a:solidFill>
            </a:endParaRPr>
          </a:p>
        </p:txBody>
      </p:sp>
      <p:pic>
        <p:nvPicPr>
          <p:cNvPr id="8" name="Picture 7" descr="A group of people standing in a parking lot&#10;&#10;Description automatically generated"/>
          <p:cNvPicPr/>
          <p:nvPr/>
        </p:nvPicPr>
        <p:blipFill rotWithShape="1">
          <a:blip r:embed="rId3" cstate="print">
            <a:extLst>
              <a:ext uri="{28A0092B-C50C-407E-A947-70E740481C1C}">
                <a14:useLocalDpi xmlns:a14="http://schemas.microsoft.com/office/drawing/2010/main"/>
              </a:ext>
            </a:extLst>
          </a:blip>
          <a:srcRect/>
          <a:stretch/>
        </p:blipFill>
        <p:spPr bwMode="auto">
          <a:xfrm>
            <a:off x="8532495" y="1693862"/>
            <a:ext cx="3192145" cy="2216150"/>
          </a:xfrm>
          <a:prstGeom prst="rect">
            <a:avLst/>
          </a:prstGeom>
          <a:ln>
            <a:noFill/>
          </a:ln>
          <a:extLst>
            <a:ext uri="{53640926-AAD7-44D8-BBD7-CCE9431645EC}">
              <a14:shadowObscured xmlns:a14="http://schemas.microsoft.com/office/drawing/2010/main"/>
            </a:ext>
          </a:extLst>
        </p:spPr>
      </p:pic>
      <p:pic>
        <p:nvPicPr>
          <p:cNvPr id="9" name="Picture 8" descr="A person standing in a kitchen&#10;&#10;Description automatically generated"/>
          <p:cNvPicPr/>
          <p:nvPr/>
        </p:nvPicPr>
        <p:blipFill>
          <a:blip r:embed="rId4" cstate="print">
            <a:extLst>
              <a:ext uri="{28A0092B-C50C-407E-A947-70E740481C1C}">
                <a14:useLocalDpi xmlns:a14="http://schemas.microsoft.com/office/drawing/2010/main"/>
              </a:ext>
            </a:extLst>
          </a:blip>
          <a:stretch>
            <a:fillRect/>
          </a:stretch>
        </p:blipFill>
        <p:spPr>
          <a:xfrm>
            <a:off x="8532495" y="4025054"/>
            <a:ext cx="2927350" cy="2194560"/>
          </a:xfrm>
          <a:prstGeom prst="rect">
            <a:avLst/>
          </a:prstGeom>
        </p:spPr>
      </p:pic>
    </p:spTree>
    <p:extLst>
      <p:ext uri="{BB962C8B-B14F-4D97-AF65-F5344CB8AC3E}">
        <p14:creationId xmlns:p14="http://schemas.microsoft.com/office/powerpoint/2010/main" val="7742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27D3692-CC12-5142-8F3E-8189428C34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6"/>
            <a:ext cx="10515600" cy="3237442"/>
          </a:xfrm>
        </p:spPr>
        <p:txBody>
          <a:bodyPr>
            <a:normAutofit/>
          </a:bodyPr>
          <a:lstStyle/>
          <a:p>
            <a:pPr marL="0" indent="0">
              <a:buNone/>
            </a:pPr>
            <a:r>
              <a:rPr lang="en-US" sz="3200" b="1" dirty="0">
                <a:solidFill>
                  <a:srgbClr val="0070C0"/>
                </a:solidFill>
              </a:rPr>
              <a:t>The Rockport-Fulton Value Proposition:</a:t>
            </a:r>
            <a:br>
              <a:rPr lang="en-US" sz="3200" b="1" dirty="0">
                <a:solidFill>
                  <a:srgbClr val="0070C0"/>
                </a:solidFill>
              </a:rPr>
            </a:br>
            <a:br>
              <a:rPr lang="en-US" sz="3200" b="1" dirty="0"/>
            </a:br>
            <a:r>
              <a:rPr lang="en-US" sz="2400" b="1" i="1" dirty="0">
                <a:solidFill>
                  <a:srgbClr val="0070C0"/>
                </a:solidFill>
              </a:rPr>
              <a:t>Rockport/Fulton is poised to offer visitors and residents an elevated coastal experience. By highlighting the access to Rockport/Fulton’s pristine environment, active arts community, abundant seaside activities, and family-friendly atmosphere, Rockport/Fulton can attract the people, investment, and resources it will need to build the economy for its future.</a:t>
            </a:r>
            <a:endParaRPr lang="en-US" sz="2400" i="1" dirty="0">
              <a:solidFill>
                <a:srgbClr val="0070C0"/>
              </a:solidFill>
            </a:endParaRPr>
          </a:p>
        </p:txBody>
      </p:sp>
    </p:spTree>
    <p:extLst>
      <p:ext uri="{BB962C8B-B14F-4D97-AF65-F5344CB8AC3E}">
        <p14:creationId xmlns:p14="http://schemas.microsoft.com/office/powerpoint/2010/main" val="339933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latin typeface="Eras Bold ITC" panose="020B0907030504020204" pitchFamily="34" charset="0"/>
              </a:rPr>
              <a:t>The Facilitating Our Future Series</a:t>
            </a:r>
          </a:p>
        </p:txBody>
      </p:sp>
      <p:sp>
        <p:nvSpPr>
          <p:cNvPr id="5" name="Content Placeholder 4"/>
          <p:cNvSpPr>
            <a:spLocks noGrp="1"/>
          </p:cNvSpPr>
          <p:nvPr>
            <p:ph idx="1"/>
          </p:nvPr>
        </p:nvSpPr>
        <p:spPr>
          <a:xfrm>
            <a:off x="838200" y="1825625"/>
            <a:ext cx="10515600" cy="4168775"/>
          </a:xfrm>
        </p:spPr>
        <p:txBody>
          <a:bodyPr>
            <a:normAutofit/>
          </a:bodyPr>
          <a:lstStyle/>
          <a:p>
            <a:endParaRPr lang="en-US" sz="2200" dirty="0">
              <a:solidFill>
                <a:srgbClr val="0070C0"/>
              </a:solidFill>
            </a:endParaRPr>
          </a:p>
          <a:p>
            <a:pPr marL="0" indent="0">
              <a:buNone/>
            </a:pPr>
            <a:endParaRPr lang="en-US" sz="2200" dirty="0">
              <a:solidFill>
                <a:srgbClr val="0070C0"/>
              </a:solidFill>
            </a:endParaRPr>
          </a:p>
          <a:p>
            <a:pPr marL="0" indent="0">
              <a:buNone/>
            </a:pPr>
            <a:endParaRPr lang="en-US" sz="2200" dirty="0">
              <a:solidFill>
                <a:srgbClr val="0070C0"/>
              </a:solidFill>
            </a:endParaRPr>
          </a:p>
          <a:p>
            <a:pPr marL="0" indent="0">
              <a:buNone/>
            </a:pPr>
            <a:endParaRPr lang="en-US" sz="2000" dirty="0"/>
          </a:p>
        </p:txBody>
      </p:sp>
      <p:pic>
        <p:nvPicPr>
          <p:cNvPr id="4" name="Picture 3" descr="A boat is docked next to a body of water&#10;&#10;Description automatically generated"/>
          <p:cNvPicPr/>
          <p:nvPr/>
        </p:nvPicPr>
        <p:blipFill>
          <a:blip r:embed="rId2" cstate="print">
            <a:extLst>
              <a:ext uri="{28A0092B-C50C-407E-A947-70E740481C1C}">
                <a14:useLocalDpi xmlns:a14="http://schemas.microsoft.com/office/drawing/2010/main"/>
              </a:ext>
            </a:extLst>
          </a:blip>
          <a:stretch>
            <a:fillRect/>
          </a:stretch>
        </p:blipFill>
        <p:spPr>
          <a:xfrm>
            <a:off x="556789" y="1617980"/>
            <a:ext cx="3272155" cy="2453640"/>
          </a:xfrm>
          <a:prstGeom prst="rect">
            <a:avLst/>
          </a:prstGeom>
        </p:spPr>
      </p:pic>
      <p:pic>
        <p:nvPicPr>
          <p:cNvPr id="6" name="Picture 5" descr="A statue of a pink building&#10;&#10;Description automatically generated"/>
          <p:cNvPicPr/>
          <p:nvPr/>
        </p:nvPicPr>
        <p:blipFill>
          <a:blip r:embed="rId3" cstate="print">
            <a:extLst>
              <a:ext uri="{28A0092B-C50C-407E-A947-70E740481C1C}">
                <a14:useLocalDpi xmlns:a14="http://schemas.microsoft.com/office/drawing/2010/main"/>
              </a:ext>
            </a:extLst>
          </a:blip>
          <a:stretch>
            <a:fillRect/>
          </a:stretch>
        </p:blipFill>
        <p:spPr>
          <a:xfrm>
            <a:off x="8303789" y="4141046"/>
            <a:ext cx="3272155" cy="2453640"/>
          </a:xfrm>
          <a:prstGeom prst="rect">
            <a:avLst/>
          </a:prstGeom>
        </p:spPr>
      </p:pic>
      <p:pic>
        <p:nvPicPr>
          <p:cNvPr id="7" name="Picture 6" descr="A sign on the side of a building&#10;&#10;Description automatically generated"/>
          <p:cNvPicPr/>
          <p:nvPr/>
        </p:nvPicPr>
        <p:blipFill rotWithShape="1">
          <a:blip r:embed="rId4" cstate="print">
            <a:extLst>
              <a:ext uri="{28A0092B-C50C-407E-A947-70E740481C1C}">
                <a14:useLocalDpi xmlns:a14="http://schemas.microsoft.com/office/drawing/2010/main"/>
              </a:ext>
            </a:extLst>
          </a:blip>
          <a:srcRect/>
          <a:stretch/>
        </p:blipFill>
        <p:spPr bwMode="auto">
          <a:xfrm>
            <a:off x="8279976" y="1434782"/>
            <a:ext cx="3319780" cy="2475230"/>
          </a:xfrm>
          <a:prstGeom prst="rect">
            <a:avLst/>
          </a:prstGeom>
          <a:ln>
            <a:noFill/>
          </a:ln>
          <a:extLst>
            <a:ext uri="{53640926-AAD7-44D8-BBD7-CCE9431645EC}">
              <a14:shadowObscured xmlns:a14="http://schemas.microsoft.com/office/drawing/2010/main"/>
            </a:ext>
          </a:extLst>
        </p:spPr>
      </p:pic>
      <p:pic>
        <p:nvPicPr>
          <p:cNvPr id="8" name="Picture 7"/>
          <p:cNvPicPr/>
          <p:nvPr/>
        </p:nvPicPr>
        <p:blipFill>
          <a:blip r:embed="rId5" cstate="email">
            <a:extLst>
              <a:ext uri="{28A0092B-C50C-407E-A947-70E740481C1C}">
                <a14:useLocalDpi xmlns:a14="http://schemas.microsoft.com/office/drawing/2010/main"/>
              </a:ext>
            </a:extLst>
          </a:blip>
          <a:stretch>
            <a:fillRect/>
          </a:stretch>
        </p:blipFill>
        <p:spPr>
          <a:xfrm>
            <a:off x="616056" y="4318212"/>
            <a:ext cx="3212888" cy="2276474"/>
          </a:xfrm>
          <a:prstGeom prst="rect">
            <a:avLst/>
          </a:prstGeom>
        </p:spPr>
      </p:pic>
      <p:sp>
        <p:nvSpPr>
          <p:cNvPr id="3" name="TextBox 2"/>
          <p:cNvSpPr txBox="1"/>
          <p:nvPr/>
        </p:nvSpPr>
        <p:spPr>
          <a:xfrm>
            <a:off x="4258733" y="2810932"/>
            <a:ext cx="3683000" cy="2554545"/>
          </a:xfrm>
          <a:prstGeom prst="rect">
            <a:avLst/>
          </a:prstGeom>
          <a:noFill/>
        </p:spPr>
        <p:txBody>
          <a:bodyPr wrap="square" rtlCol="0">
            <a:spAutoFit/>
          </a:bodyPr>
          <a:lstStyle/>
          <a:p>
            <a:pPr algn="ctr"/>
            <a:r>
              <a:rPr lang="en-US" sz="3200" b="1" dirty="0">
                <a:solidFill>
                  <a:srgbClr val="0070C0"/>
                </a:solidFill>
              </a:rPr>
              <a:t>Thank You for Your Participation.</a:t>
            </a:r>
            <a:br>
              <a:rPr lang="en-US" sz="3200" b="1" dirty="0">
                <a:solidFill>
                  <a:srgbClr val="0070C0"/>
                </a:solidFill>
              </a:rPr>
            </a:br>
            <a:endParaRPr lang="en-US" sz="3200" b="1" dirty="0">
              <a:solidFill>
                <a:srgbClr val="0070C0"/>
              </a:solidFill>
            </a:endParaRPr>
          </a:p>
          <a:p>
            <a:pPr algn="ctr"/>
            <a:r>
              <a:rPr lang="en-US" sz="3200" b="1" dirty="0">
                <a:solidFill>
                  <a:srgbClr val="0070C0"/>
                </a:solidFill>
              </a:rPr>
              <a:t>Questions and Answers</a:t>
            </a:r>
          </a:p>
        </p:txBody>
      </p:sp>
    </p:spTree>
    <p:extLst>
      <p:ext uri="{BB962C8B-B14F-4D97-AF65-F5344CB8AC3E}">
        <p14:creationId xmlns:p14="http://schemas.microsoft.com/office/powerpoint/2010/main" val="174626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627</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Eras Bold ITC</vt:lpstr>
      <vt:lpstr>Office Theme</vt:lpstr>
      <vt:lpstr>PowerPoint Presentation</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lpstr>The Facilitating Our Future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Marisa</dc:creator>
  <cp:lastModifiedBy>Franques, Russell</cp:lastModifiedBy>
  <cp:revision>48</cp:revision>
  <dcterms:created xsi:type="dcterms:W3CDTF">2020-09-02T22:21:52Z</dcterms:created>
  <dcterms:modified xsi:type="dcterms:W3CDTF">2021-02-08T18:25:00Z</dcterms:modified>
</cp:coreProperties>
</file>