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6" r:id="rId3"/>
    <p:sldId id="260" r:id="rId4"/>
    <p:sldId id="262" r:id="rId5"/>
    <p:sldId id="292" r:id="rId6"/>
    <p:sldId id="296" r:id="rId7"/>
    <p:sldId id="294" r:id="rId8"/>
    <p:sldId id="297" r:id="rId9"/>
    <p:sldId id="275"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298"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79" d="100"/>
          <a:sy n="79" d="100"/>
        </p:scale>
        <p:origin x="2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30527F-C01E-0F4A-95BD-C91C9E5CF8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6E5B8AE-FB34-A049-92FA-A50A51DDA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98D40EF-6911-AB45-AF5A-3A2494597D2E}"/>
              </a:ext>
            </a:extLst>
          </p:cNvPr>
          <p:cNvSpPr>
            <a:spLocks noGrp="1"/>
          </p:cNvSpPr>
          <p:nvPr>
            <p:ph type="dt" sz="half" idx="10"/>
          </p:nvPr>
        </p:nvSpPr>
        <p:spPr/>
        <p:txBody>
          <a:bodyPr/>
          <a:lstStyle/>
          <a:p>
            <a:fld id="{4299A1E0-770A-EB46-A74A-A7DA10A46B2E}" type="datetimeFigureOut">
              <a:rPr lang="en-US" smtClean="0"/>
              <a:t>1/13/2021</a:t>
            </a:fld>
            <a:endParaRPr lang="en-US"/>
          </a:p>
        </p:txBody>
      </p:sp>
      <p:sp>
        <p:nvSpPr>
          <p:cNvPr id="5" name="Footer Placeholder 4">
            <a:extLst>
              <a:ext uri="{FF2B5EF4-FFF2-40B4-BE49-F238E27FC236}">
                <a16:creationId xmlns:a16="http://schemas.microsoft.com/office/drawing/2014/main" xmlns="" id="{D72C1045-5E24-444D-BAD0-4C14D6236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A42548B-D82D-CA44-9F29-1EC9513DD679}"/>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61504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9F6254-1AAF-D146-B53D-3FB1B6D596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66A5388-8E99-3F45-B2C2-F35A4E4089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2BB5823-12E2-374F-80D1-170198BA0C12}"/>
              </a:ext>
            </a:extLst>
          </p:cNvPr>
          <p:cNvSpPr>
            <a:spLocks noGrp="1"/>
          </p:cNvSpPr>
          <p:nvPr>
            <p:ph type="dt" sz="half" idx="10"/>
          </p:nvPr>
        </p:nvSpPr>
        <p:spPr/>
        <p:txBody>
          <a:bodyPr/>
          <a:lstStyle/>
          <a:p>
            <a:fld id="{4299A1E0-770A-EB46-A74A-A7DA10A46B2E}" type="datetimeFigureOut">
              <a:rPr lang="en-US" smtClean="0"/>
              <a:t>1/13/2021</a:t>
            </a:fld>
            <a:endParaRPr lang="en-US"/>
          </a:p>
        </p:txBody>
      </p:sp>
      <p:sp>
        <p:nvSpPr>
          <p:cNvPr id="5" name="Footer Placeholder 4">
            <a:extLst>
              <a:ext uri="{FF2B5EF4-FFF2-40B4-BE49-F238E27FC236}">
                <a16:creationId xmlns:a16="http://schemas.microsoft.com/office/drawing/2014/main" xmlns="" id="{664AAB0A-E2B7-3B45-A05E-85DAF922E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2068B54-351E-404C-A33C-C27F7D1B8678}"/>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331169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BB5B11E-7753-DD47-9E4D-A8262E9C80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A3FB4F4-3D67-8146-8A69-2ED45A98AF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4BF0B7-23C2-F34F-8FDA-87B9B41CDEB2}"/>
              </a:ext>
            </a:extLst>
          </p:cNvPr>
          <p:cNvSpPr>
            <a:spLocks noGrp="1"/>
          </p:cNvSpPr>
          <p:nvPr>
            <p:ph type="dt" sz="half" idx="10"/>
          </p:nvPr>
        </p:nvSpPr>
        <p:spPr/>
        <p:txBody>
          <a:bodyPr/>
          <a:lstStyle/>
          <a:p>
            <a:fld id="{4299A1E0-770A-EB46-A74A-A7DA10A46B2E}" type="datetimeFigureOut">
              <a:rPr lang="en-US" smtClean="0"/>
              <a:t>1/13/2021</a:t>
            </a:fld>
            <a:endParaRPr lang="en-US"/>
          </a:p>
        </p:txBody>
      </p:sp>
      <p:sp>
        <p:nvSpPr>
          <p:cNvPr id="5" name="Footer Placeholder 4">
            <a:extLst>
              <a:ext uri="{FF2B5EF4-FFF2-40B4-BE49-F238E27FC236}">
                <a16:creationId xmlns:a16="http://schemas.microsoft.com/office/drawing/2014/main" xmlns="" id="{B1D480E7-1E80-0F47-80BB-BD684232F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A71BAB-2F69-114F-B8A6-CE1261FE6780}"/>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403915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D67B28-AB58-E846-9507-06F2EF0539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6E9A649-36FB-D542-A00F-B608F198EF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1081BC-E0D5-5D4B-A1D5-2623569C1DC1}"/>
              </a:ext>
            </a:extLst>
          </p:cNvPr>
          <p:cNvSpPr>
            <a:spLocks noGrp="1"/>
          </p:cNvSpPr>
          <p:nvPr>
            <p:ph type="dt" sz="half" idx="10"/>
          </p:nvPr>
        </p:nvSpPr>
        <p:spPr/>
        <p:txBody>
          <a:bodyPr/>
          <a:lstStyle/>
          <a:p>
            <a:fld id="{4299A1E0-770A-EB46-A74A-A7DA10A46B2E}" type="datetimeFigureOut">
              <a:rPr lang="en-US" smtClean="0"/>
              <a:t>1/13/2021</a:t>
            </a:fld>
            <a:endParaRPr lang="en-US"/>
          </a:p>
        </p:txBody>
      </p:sp>
      <p:sp>
        <p:nvSpPr>
          <p:cNvPr id="5" name="Footer Placeholder 4">
            <a:extLst>
              <a:ext uri="{FF2B5EF4-FFF2-40B4-BE49-F238E27FC236}">
                <a16:creationId xmlns:a16="http://schemas.microsoft.com/office/drawing/2014/main" xmlns="" id="{4F48B425-933E-304B-A74E-09A9F93D2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B936145-75EA-4F48-991B-A89599DB0EC4}"/>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400716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E54383-E46A-2A48-ABF0-A9BCB401EB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5DD67B3-7D4C-474A-AB31-3EAB947262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D77A162-69E1-F04B-BAE9-5FC87FE73B46}"/>
              </a:ext>
            </a:extLst>
          </p:cNvPr>
          <p:cNvSpPr>
            <a:spLocks noGrp="1"/>
          </p:cNvSpPr>
          <p:nvPr>
            <p:ph type="dt" sz="half" idx="10"/>
          </p:nvPr>
        </p:nvSpPr>
        <p:spPr/>
        <p:txBody>
          <a:bodyPr/>
          <a:lstStyle/>
          <a:p>
            <a:fld id="{4299A1E0-770A-EB46-A74A-A7DA10A46B2E}" type="datetimeFigureOut">
              <a:rPr lang="en-US" smtClean="0"/>
              <a:t>1/13/2021</a:t>
            </a:fld>
            <a:endParaRPr lang="en-US"/>
          </a:p>
        </p:txBody>
      </p:sp>
      <p:sp>
        <p:nvSpPr>
          <p:cNvPr id="5" name="Footer Placeholder 4">
            <a:extLst>
              <a:ext uri="{FF2B5EF4-FFF2-40B4-BE49-F238E27FC236}">
                <a16:creationId xmlns:a16="http://schemas.microsoft.com/office/drawing/2014/main" xmlns="" id="{D8537DF0-D439-C64B-8B33-D4902855D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3C08AD6-EDC4-794B-9DF6-9D5A502B88BB}"/>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1585536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452EC9-3C41-5642-85FD-1A0AEDD349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F4898AF-08D8-1F49-AB8E-806E8B8EB8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ABD4999-B8DD-6E4B-9A2F-EA235ED47F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B7D4C0D-F5D4-D440-B0B9-F5599BDC616F}"/>
              </a:ext>
            </a:extLst>
          </p:cNvPr>
          <p:cNvSpPr>
            <a:spLocks noGrp="1"/>
          </p:cNvSpPr>
          <p:nvPr>
            <p:ph type="dt" sz="half" idx="10"/>
          </p:nvPr>
        </p:nvSpPr>
        <p:spPr/>
        <p:txBody>
          <a:bodyPr/>
          <a:lstStyle/>
          <a:p>
            <a:fld id="{4299A1E0-770A-EB46-A74A-A7DA10A46B2E}" type="datetimeFigureOut">
              <a:rPr lang="en-US" smtClean="0"/>
              <a:t>1/13/2021</a:t>
            </a:fld>
            <a:endParaRPr lang="en-US"/>
          </a:p>
        </p:txBody>
      </p:sp>
      <p:sp>
        <p:nvSpPr>
          <p:cNvPr id="6" name="Footer Placeholder 5">
            <a:extLst>
              <a:ext uri="{FF2B5EF4-FFF2-40B4-BE49-F238E27FC236}">
                <a16:creationId xmlns:a16="http://schemas.microsoft.com/office/drawing/2014/main" xmlns="" id="{C22250B3-29BB-F746-B511-7A75A6F23F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8C674E5-72D0-E44B-B278-55B5D52EF3DF}"/>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145112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E5029A-FB71-B340-AAF6-648468CD2B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BB94EA3-70E3-B14C-A3A7-3FB273E864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C5D96A8-3F44-9B41-9411-0EBDA414E9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93C6918-019E-EB44-AD7C-B9A528A64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8563D8C-2CA6-564C-856A-7A6DBCBC97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FD8EC1B-F4F2-8448-89AF-8EAF68F26048}"/>
              </a:ext>
            </a:extLst>
          </p:cNvPr>
          <p:cNvSpPr>
            <a:spLocks noGrp="1"/>
          </p:cNvSpPr>
          <p:nvPr>
            <p:ph type="dt" sz="half" idx="10"/>
          </p:nvPr>
        </p:nvSpPr>
        <p:spPr/>
        <p:txBody>
          <a:bodyPr/>
          <a:lstStyle/>
          <a:p>
            <a:fld id="{4299A1E0-770A-EB46-A74A-A7DA10A46B2E}" type="datetimeFigureOut">
              <a:rPr lang="en-US" smtClean="0"/>
              <a:t>1/13/2021</a:t>
            </a:fld>
            <a:endParaRPr lang="en-US"/>
          </a:p>
        </p:txBody>
      </p:sp>
      <p:sp>
        <p:nvSpPr>
          <p:cNvPr id="8" name="Footer Placeholder 7">
            <a:extLst>
              <a:ext uri="{FF2B5EF4-FFF2-40B4-BE49-F238E27FC236}">
                <a16:creationId xmlns:a16="http://schemas.microsoft.com/office/drawing/2014/main" xmlns="" id="{ECEB7A04-570D-1B40-AF0B-7F0D9B8785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FB941C1-364C-3447-986A-E3D87ABE85F4}"/>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18310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DCC813-B6A2-9744-96CB-5DD08B12F1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83BA8E6-9A33-A04D-8171-533951CB979C}"/>
              </a:ext>
            </a:extLst>
          </p:cNvPr>
          <p:cNvSpPr>
            <a:spLocks noGrp="1"/>
          </p:cNvSpPr>
          <p:nvPr>
            <p:ph type="dt" sz="half" idx="10"/>
          </p:nvPr>
        </p:nvSpPr>
        <p:spPr/>
        <p:txBody>
          <a:bodyPr/>
          <a:lstStyle/>
          <a:p>
            <a:fld id="{4299A1E0-770A-EB46-A74A-A7DA10A46B2E}" type="datetimeFigureOut">
              <a:rPr lang="en-US" smtClean="0"/>
              <a:t>1/13/2021</a:t>
            </a:fld>
            <a:endParaRPr lang="en-US"/>
          </a:p>
        </p:txBody>
      </p:sp>
      <p:sp>
        <p:nvSpPr>
          <p:cNvPr id="4" name="Footer Placeholder 3">
            <a:extLst>
              <a:ext uri="{FF2B5EF4-FFF2-40B4-BE49-F238E27FC236}">
                <a16:creationId xmlns:a16="http://schemas.microsoft.com/office/drawing/2014/main" xmlns="" id="{F7270F1D-F88A-0142-A256-6BBA810226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9638F7E-4C9E-5947-83C0-412893B3E081}"/>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229544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6A80043-939F-FD4E-8F09-636F21733CCC}"/>
              </a:ext>
            </a:extLst>
          </p:cNvPr>
          <p:cNvSpPr>
            <a:spLocks noGrp="1"/>
          </p:cNvSpPr>
          <p:nvPr>
            <p:ph type="dt" sz="half" idx="10"/>
          </p:nvPr>
        </p:nvSpPr>
        <p:spPr/>
        <p:txBody>
          <a:bodyPr/>
          <a:lstStyle/>
          <a:p>
            <a:fld id="{4299A1E0-770A-EB46-A74A-A7DA10A46B2E}" type="datetimeFigureOut">
              <a:rPr lang="en-US" smtClean="0"/>
              <a:t>1/13/2021</a:t>
            </a:fld>
            <a:endParaRPr lang="en-US"/>
          </a:p>
        </p:txBody>
      </p:sp>
      <p:sp>
        <p:nvSpPr>
          <p:cNvPr id="3" name="Footer Placeholder 2">
            <a:extLst>
              <a:ext uri="{FF2B5EF4-FFF2-40B4-BE49-F238E27FC236}">
                <a16:creationId xmlns:a16="http://schemas.microsoft.com/office/drawing/2014/main" xmlns="" id="{8F63A3B5-1A1D-1342-9A72-B50B191CA6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12DC6F7-09B5-7249-AC88-FB017FBD4491}"/>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206461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4F84FA-E98D-A445-9BB3-5FDD2C4748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0C66DFC-AC24-0C4C-9D9C-55B6FAC5A3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F3CA88E-5CCA-A246-8A16-EB537CAC92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98518A7-FF5C-2242-90A1-AAD9FCA92095}"/>
              </a:ext>
            </a:extLst>
          </p:cNvPr>
          <p:cNvSpPr>
            <a:spLocks noGrp="1"/>
          </p:cNvSpPr>
          <p:nvPr>
            <p:ph type="dt" sz="half" idx="10"/>
          </p:nvPr>
        </p:nvSpPr>
        <p:spPr/>
        <p:txBody>
          <a:bodyPr/>
          <a:lstStyle/>
          <a:p>
            <a:fld id="{4299A1E0-770A-EB46-A74A-A7DA10A46B2E}" type="datetimeFigureOut">
              <a:rPr lang="en-US" smtClean="0"/>
              <a:t>1/13/2021</a:t>
            </a:fld>
            <a:endParaRPr lang="en-US"/>
          </a:p>
        </p:txBody>
      </p:sp>
      <p:sp>
        <p:nvSpPr>
          <p:cNvPr id="6" name="Footer Placeholder 5">
            <a:extLst>
              <a:ext uri="{FF2B5EF4-FFF2-40B4-BE49-F238E27FC236}">
                <a16:creationId xmlns:a16="http://schemas.microsoft.com/office/drawing/2014/main" xmlns="" id="{45EB7D34-9D9F-DA4D-A577-9F719D61DE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FACC245-CB8C-9743-B18E-AE6C0858B96B}"/>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180664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677C9E-A55F-6D4A-9255-E39AF5DAE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3D8FE69-5815-4049-BE82-72D5C98D15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78D643E-16A3-0648-A9E5-D615BB5FF8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A5F2813-7C19-CC47-9F9E-73F6A545B308}"/>
              </a:ext>
            </a:extLst>
          </p:cNvPr>
          <p:cNvSpPr>
            <a:spLocks noGrp="1"/>
          </p:cNvSpPr>
          <p:nvPr>
            <p:ph type="dt" sz="half" idx="10"/>
          </p:nvPr>
        </p:nvSpPr>
        <p:spPr/>
        <p:txBody>
          <a:bodyPr/>
          <a:lstStyle/>
          <a:p>
            <a:fld id="{4299A1E0-770A-EB46-A74A-A7DA10A46B2E}" type="datetimeFigureOut">
              <a:rPr lang="en-US" smtClean="0"/>
              <a:t>1/13/2021</a:t>
            </a:fld>
            <a:endParaRPr lang="en-US"/>
          </a:p>
        </p:txBody>
      </p:sp>
      <p:sp>
        <p:nvSpPr>
          <p:cNvPr id="6" name="Footer Placeholder 5">
            <a:extLst>
              <a:ext uri="{FF2B5EF4-FFF2-40B4-BE49-F238E27FC236}">
                <a16:creationId xmlns:a16="http://schemas.microsoft.com/office/drawing/2014/main" xmlns="" id="{176F9E3C-71AA-D34E-AB79-7407E2BEE6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E58A1A1-506F-244D-9836-88337E496075}"/>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4067109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C1B7D45-63BA-B64E-BE76-39F977A5F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FC24AB6-7FC2-934B-864B-7AE265D2F9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4FBC9B0-D56E-E84C-B1F9-9D5CA43C48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9A1E0-770A-EB46-A74A-A7DA10A46B2E}" type="datetimeFigureOut">
              <a:rPr lang="en-US" smtClean="0"/>
              <a:t>1/13/2021</a:t>
            </a:fld>
            <a:endParaRPr lang="en-US"/>
          </a:p>
        </p:txBody>
      </p:sp>
      <p:sp>
        <p:nvSpPr>
          <p:cNvPr id="5" name="Footer Placeholder 4">
            <a:extLst>
              <a:ext uri="{FF2B5EF4-FFF2-40B4-BE49-F238E27FC236}">
                <a16:creationId xmlns:a16="http://schemas.microsoft.com/office/drawing/2014/main" xmlns="" id="{E0C0433C-F5E4-3E4F-B0A5-C27A8C6271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1C27526-011B-AC4E-A47E-A2F6029DE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FAA43-1D5C-9E4B-8CFD-2FDB0DDB3BF3}" type="slidenum">
              <a:rPr lang="en-US" smtClean="0"/>
              <a:t>‹#›</a:t>
            </a:fld>
            <a:endParaRPr lang="en-US"/>
          </a:p>
        </p:txBody>
      </p:sp>
    </p:spTree>
    <p:extLst>
      <p:ext uri="{BB962C8B-B14F-4D97-AF65-F5344CB8AC3E}">
        <p14:creationId xmlns:p14="http://schemas.microsoft.com/office/powerpoint/2010/main" val="1791963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automatically generated">
            <a:extLst>
              <a:ext uri="{FF2B5EF4-FFF2-40B4-BE49-F238E27FC236}">
                <a16:creationId xmlns:a16="http://schemas.microsoft.com/office/drawing/2014/main" xmlns="" id="{0385887D-2895-4042-B89A-84FB50AF735E}"/>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96EBCDEF-60F4-B246-9E4A-452F1FD20DB4}"/>
              </a:ext>
            </a:extLst>
          </p:cNvPr>
          <p:cNvSpPr txBox="1"/>
          <p:nvPr/>
        </p:nvSpPr>
        <p:spPr>
          <a:xfrm>
            <a:off x="584463" y="2469693"/>
            <a:ext cx="11375970" cy="1569660"/>
          </a:xfrm>
          <a:prstGeom prst="rect">
            <a:avLst/>
          </a:prstGeom>
          <a:noFill/>
        </p:spPr>
        <p:txBody>
          <a:bodyPr wrap="square" rtlCol="0">
            <a:spAutoFit/>
          </a:bodyPr>
          <a:lstStyle/>
          <a:p>
            <a:pPr algn="ctr"/>
            <a:r>
              <a:rPr lang="en-US" sz="4800" b="1" i="1" dirty="0">
                <a:solidFill>
                  <a:srgbClr val="0070C0"/>
                </a:solidFill>
              </a:rPr>
              <a:t>Crafting the Community Model Canvas as a Tool for Creating Competitive Advantage.</a:t>
            </a:r>
          </a:p>
        </p:txBody>
      </p:sp>
    </p:spTree>
    <p:extLst>
      <p:ext uri="{BB962C8B-B14F-4D97-AF65-F5344CB8AC3E}">
        <p14:creationId xmlns:p14="http://schemas.microsoft.com/office/powerpoint/2010/main" val="2186629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825625"/>
            <a:ext cx="10515600" cy="4168775"/>
          </a:xfrm>
        </p:spPr>
        <p:txBody>
          <a:bodyPr>
            <a:normAutofit/>
          </a:bodyPr>
          <a:lstStyle/>
          <a:p>
            <a:endParaRPr lang="en-US" sz="2200" dirty="0">
              <a:solidFill>
                <a:srgbClr val="0070C0"/>
              </a:solidFill>
            </a:endParaRPr>
          </a:p>
          <a:p>
            <a:pPr marL="0" indent="0">
              <a:buNone/>
            </a:pPr>
            <a:endParaRPr lang="en-US" sz="2200" dirty="0">
              <a:solidFill>
                <a:srgbClr val="0070C0"/>
              </a:solidFill>
            </a:endParaRPr>
          </a:p>
          <a:p>
            <a:pPr marL="0" indent="0">
              <a:buNone/>
            </a:pPr>
            <a:endParaRPr lang="en-US" sz="2200" dirty="0">
              <a:solidFill>
                <a:srgbClr val="0070C0"/>
              </a:solidFill>
            </a:endParaRPr>
          </a:p>
          <a:p>
            <a:pPr marL="0" indent="0">
              <a:buNone/>
            </a:pPr>
            <a:endParaRPr lang="en-US" sz="2000" dirty="0"/>
          </a:p>
        </p:txBody>
      </p:sp>
      <p:pic>
        <p:nvPicPr>
          <p:cNvPr id="3" name="Picture 2" descr="Chart, treemap chart&#10;&#10;Description automatically generated">
            <a:extLst>
              <a:ext uri="{FF2B5EF4-FFF2-40B4-BE49-F238E27FC236}">
                <a16:creationId xmlns:a16="http://schemas.microsoft.com/office/drawing/2014/main" xmlns="" id="{2B0ECC0A-DF89-4956-970C-73F5BA762DA0}"/>
              </a:ext>
            </a:extLst>
          </p:cNvPr>
          <p:cNvPicPr>
            <a:picLocks noChangeAspect="1"/>
          </p:cNvPicPr>
          <p:nvPr/>
        </p:nvPicPr>
        <p:blipFill>
          <a:blip r:embed="rId2"/>
          <a:stretch>
            <a:fillRect/>
          </a:stretch>
        </p:blipFill>
        <p:spPr>
          <a:xfrm>
            <a:off x="1969412" y="262615"/>
            <a:ext cx="8253175" cy="6332769"/>
          </a:xfrm>
          <a:prstGeom prst="rect">
            <a:avLst/>
          </a:prstGeom>
        </p:spPr>
      </p:pic>
    </p:spTree>
    <p:extLst>
      <p:ext uri="{BB962C8B-B14F-4D97-AF65-F5344CB8AC3E}">
        <p14:creationId xmlns:p14="http://schemas.microsoft.com/office/powerpoint/2010/main" val="645038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825625"/>
            <a:ext cx="10515600" cy="4168775"/>
          </a:xfrm>
        </p:spPr>
        <p:txBody>
          <a:bodyPr>
            <a:normAutofit/>
          </a:bodyPr>
          <a:lstStyle/>
          <a:p>
            <a:endParaRPr lang="en-US" sz="2200" dirty="0">
              <a:solidFill>
                <a:srgbClr val="0070C0"/>
              </a:solidFill>
            </a:endParaRPr>
          </a:p>
          <a:p>
            <a:pPr marL="0" indent="0">
              <a:buNone/>
            </a:pPr>
            <a:endParaRPr lang="en-US" sz="2200" dirty="0">
              <a:solidFill>
                <a:srgbClr val="0070C0"/>
              </a:solidFill>
            </a:endParaRPr>
          </a:p>
          <a:p>
            <a:pPr marL="0" indent="0">
              <a:buNone/>
            </a:pPr>
            <a:endParaRPr lang="en-US" sz="2200" dirty="0">
              <a:solidFill>
                <a:srgbClr val="0070C0"/>
              </a:solidFill>
            </a:endParaRPr>
          </a:p>
          <a:p>
            <a:pPr marL="0" indent="0">
              <a:buNone/>
            </a:pPr>
            <a:endParaRPr lang="en-US" sz="2000" dirty="0"/>
          </a:p>
        </p:txBody>
      </p:sp>
      <p:pic>
        <p:nvPicPr>
          <p:cNvPr id="4" name="Picture 3" descr="Chart, treemap chart&#10;&#10;Description automatically generated">
            <a:extLst>
              <a:ext uri="{FF2B5EF4-FFF2-40B4-BE49-F238E27FC236}">
                <a16:creationId xmlns:a16="http://schemas.microsoft.com/office/drawing/2014/main" xmlns="" id="{F7411B7E-83CA-4BB5-AFFB-8C92CD42DD8A}"/>
              </a:ext>
            </a:extLst>
          </p:cNvPr>
          <p:cNvPicPr>
            <a:picLocks noChangeAspect="1"/>
          </p:cNvPicPr>
          <p:nvPr/>
        </p:nvPicPr>
        <p:blipFill>
          <a:blip r:embed="rId2"/>
          <a:stretch>
            <a:fillRect/>
          </a:stretch>
        </p:blipFill>
        <p:spPr>
          <a:xfrm>
            <a:off x="2003705" y="323581"/>
            <a:ext cx="8184589" cy="6210838"/>
          </a:xfrm>
          <a:prstGeom prst="rect">
            <a:avLst/>
          </a:prstGeom>
        </p:spPr>
      </p:pic>
      <p:sp>
        <p:nvSpPr>
          <p:cNvPr id="8" name="TextBox 7">
            <a:extLst>
              <a:ext uri="{FF2B5EF4-FFF2-40B4-BE49-F238E27FC236}">
                <a16:creationId xmlns:a16="http://schemas.microsoft.com/office/drawing/2014/main" xmlns="" id="{A72E4BA4-0150-43CE-96E2-4E8BCC003C0D}"/>
              </a:ext>
            </a:extLst>
          </p:cNvPr>
          <p:cNvSpPr txBox="1"/>
          <p:nvPr/>
        </p:nvSpPr>
        <p:spPr>
          <a:xfrm>
            <a:off x="10188294" y="2714920"/>
            <a:ext cx="1595211" cy="646331"/>
          </a:xfrm>
          <a:prstGeom prst="rect">
            <a:avLst/>
          </a:prstGeom>
          <a:noFill/>
        </p:spPr>
        <p:txBody>
          <a:bodyPr wrap="square" rtlCol="0">
            <a:spAutoFit/>
          </a:bodyPr>
          <a:lstStyle/>
          <a:p>
            <a:r>
              <a:rPr lang="en-US" dirty="0"/>
              <a:t>The originating entity.</a:t>
            </a:r>
          </a:p>
        </p:txBody>
      </p:sp>
      <p:sp>
        <p:nvSpPr>
          <p:cNvPr id="9" name="Oval 8">
            <a:extLst>
              <a:ext uri="{FF2B5EF4-FFF2-40B4-BE49-F238E27FC236}">
                <a16:creationId xmlns:a16="http://schemas.microsoft.com/office/drawing/2014/main" xmlns="" id="{A013E398-C167-4987-A01A-BB46740FB812}"/>
              </a:ext>
            </a:extLst>
          </p:cNvPr>
          <p:cNvSpPr/>
          <p:nvPr/>
        </p:nvSpPr>
        <p:spPr>
          <a:xfrm>
            <a:off x="6095999" y="323581"/>
            <a:ext cx="983531" cy="6285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xmlns="" id="{314CF227-70DF-4A58-B0FA-F2D357958066}"/>
              </a:ext>
            </a:extLst>
          </p:cNvPr>
          <p:cNvCxnSpPr/>
          <p:nvPr/>
        </p:nvCxnSpPr>
        <p:spPr>
          <a:xfrm flipH="1" flipV="1">
            <a:off x="6853287" y="1018095"/>
            <a:ext cx="3214540" cy="19042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194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825625"/>
            <a:ext cx="10515600" cy="4168775"/>
          </a:xfrm>
        </p:spPr>
        <p:txBody>
          <a:bodyPr>
            <a:normAutofit/>
          </a:bodyPr>
          <a:lstStyle/>
          <a:p>
            <a:endParaRPr lang="en-US" sz="2200" dirty="0">
              <a:solidFill>
                <a:srgbClr val="0070C0"/>
              </a:solidFill>
            </a:endParaRPr>
          </a:p>
          <a:p>
            <a:pPr marL="0" indent="0">
              <a:buNone/>
            </a:pPr>
            <a:endParaRPr lang="en-US" sz="2200" dirty="0">
              <a:solidFill>
                <a:srgbClr val="0070C0"/>
              </a:solidFill>
            </a:endParaRPr>
          </a:p>
          <a:p>
            <a:pPr marL="0" indent="0">
              <a:buNone/>
            </a:pPr>
            <a:endParaRPr lang="en-US" sz="2200" dirty="0">
              <a:solidFill>
                <a:srgbClr val="0070C0"/>
              </a:solidFill>
            </a:endParaRPr>
          </a:p>
          <a:p>
            <a:pPr marL="0" indent="0">
              <a:buNone/>
            </a:pPr>
            <a:endParaRPr lang="en-US" sz="2000" dirty="0"/>
          </a:p>
        </p:txBody>
      </p:sp>
      <p:pic>
        <p:nvPicPr>
          <p:cNvPr id="3" name="Picture 2" descr="Chart, treemap chart&#10;&#10;Description automatically generated">
            <a:extLst>
              <a:ext uri="{FF2B5EF4-FFF2-40B4-BE49-F238E27FC236}">
                <a16:creationId xmlns:a16="http://schemas.microsoft.com/office/drawing/2014/main" xmlns="" id="{825ADA0D-80C2-414A-9029-D1FDFC452807}"/>
              </a:ext>
            </a:extLst>
          </p:cNvPr>
          <p:cNvPicPr>
            <a:picLocks noChangeAspect="1"/>
          </p:cNvPicPr>
          <p:nvPr/>
        </p:nvPicPr>
        <p:blipFill>
          <a:blip r:embed="rId2"/>
          <a:stretch>
            <a:fillRect/>
          </a:stretch>
        </p:blipFill>
        <p:spPr>
          <a:xfrm>
            <a:off x="1988464" y="304529"/>
            <a:ext cx="8215072" cy="6248942"/>
          </a:xfrm>
          <a:prstGeom prst="rect">
            <a:avLst/>
          </a:prstGeom>
        </p:spPr>
      </p:pic>
      <p:cxnSp>
        <p:nvCxnSpPr>
          <p:cNvPr id="4" name="Straight Arrow Connector 3">
            <a:extLst>
              <a:ext uri="{FF2B5EF4-FFF2-40B4-BE49-F238E27FC236}">
                <a16:creationId xmlns:a16="http://schemas.microsoft.com/office/drawing/2014/main" xmlns="" id="{C1770123-F638-4561-ADCA-A10ABE05EBEA}"/>
              </a:ext>
            </a:extLst>
          </p:cNvPr>
          <p:cNvCxnSpPr>
            <a:cxnSpLocks/>
            <a:stCxn id="3" idx="1"/>
          </p:cNvCxnSpPr>
          <p:nvPr/>
        </p:nvCxnSpPr>
        <p:spPr>
          <a:xfrm flipV="1">
            <a:off x="1988464" y="1036950"/>
            <a:ext cx="5147627" cy="23920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AEF14C2-D67A-4A8E-902D-25AE089A3E01}"/>
              </a:ext>
            </a:extLst>
          </p:cNvPr>
          <p:cNvSpPr txBox="1"/>
          <p:nvPr/>
        </p:nvSpPr>
        <p:spPr>
          <a:xfrm>
            <a:off x="245097" y="3893270"/>
            <a:ext cx="1621410" cy="923330"/>
          </a:xfrm>
          <a:prstGeom prst="rect">
            <a:avLst/>
          </a:prstGeom>
          <a:noFill/>
        </p:spPr>
        <p:txBody>
          <a:bodyPr wrap="square" rtlCol="0">
            <a:spAutoFit/>
          </a:bodyPr>
          <a:lstStyle/>
          <a:p>
            <a:r>
              <a:rPr lang="en-US" dirty="0"/>
              <a:t>The date of the most recent edits or version</a:t>
            </a:r>
          </a:p>
        </p:txBody>
      </p:sp>
      <p:sp>
        <p:nvSpPr>
          <p:cNvPr id="7" name="Oval 6">
            <a:extLst>
              <a:ext uri="{FF2B5EF4-FFF2-40B4-BE49-F238E27FC236}">
                <a16:creationId xmlns:a16="http://schemas.microsoft.com/office/drawing/2014/main" xmlns="" id="{87493DB9-0761-4EA6-9204-C61E71D9BCBA}"/>
              </a:ext>
            </a:extLst>
          </p:cNvPr>
          <p:cNvSpPr/>
          <p:nvPr/>
        </p:nvSpPr>
        <p:spPr>
          <a:xfrm>
            <a:off x="7136091" y="304529"/>
            <a:ext cx="980387" cy="5590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670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825625"/>
            <a:ext cx="10515600" cy="4168775"/>
          </a:xfrm>
        </p:spPr>
        <p:txBody>
          <a:bodyPr>
            <a:normAutofit/>
          </a:bodyPr>
          <a:lstStyle/>
          <a:p>
            <a:endParaRPr lang="en-US" sz="2200" dirty="0">
              <a:solidFill>
                <a:srgbClr val="0070C0"/>
              </a:solidFill>
            </a:endParaRPr>
          </a:p>
          <a:p>
            <a:pPr marL="0" indent="0">
              <a:buNone/>
            </a:pPr>
            <a:endParaRPr lang="en-US" sz="2200" dirty="0">
              <a:solidFill>
                <a:srgbClr val="0070C0"/>
              </a:solidFill>
            </a:endParaRPr>
          </a:p>
          <a:p>
            <a:pPr marL="0" indent="0">
              <a:buNone/>
            </a:pPr>
            <a:endParaRPr lang="en-US" sz="2200" dirty="0">
              <a:solidFill>
                <a:srgbClr val="0070C0"/>
              </a:solidFill>
            </a:endParaRPr>
          </a:p>
          <a:p>
            <a:pPr marL="0" indent="0">
              <a:buNone/>
            </a:pPr>
            <a:endParaRPr lang="en-US" sz="2000" dirty="0"/>
          </a:p>
        </p:txBody>
      </p:sp>
      <p:pic>
        <p:nvPicPr>
          <p:cNvPr id="3" name="Picture 2" descr="Chart, treemap chart&#10;&#10;Description automatically generated">
            <a:extLst>
              <a:ext uri="{FF2B5EF4-FFF2-40B4-BE49-F238E27FC236}">
                <a16:creationId xmlns:a16="http://schemas.microsoft.com/office/drawing/2014/main" xmlns="" id="{FEF3AD03-EF73-44EC-B21E-FFF1BF9B4AF2}"/>
              </a:ext>
            </a:extLst>
          </p:cNvPr>
          <p:cNvPicPr>
            <a:picLocks noChangeAspect="1"/>
          </p:cNvPicPr>
          <p:nvPr/>
        </p:nvPicPr>
        <p:blipFill>
          <a:blip r:embed="rId2"/>
          <a:stretch>
            <a:fillRect/>
          </a:stretch>
        </p:blipFill>
        <p:spPr>
          <a:xfrm>
            <a:off x="2045619" y="296908"/>
            <a:ext cx="8100762" cy="6264183"/>
          </a:xfrm>
          <a:prstGeom prst="rect">
            <a:avLst/>
          </a:prstGeom>
        </p:spPr>
      </p:pic>
      <p:cxnSp>
        <p:nvCxnSpPr>
          <p:cNvPr id="4" name="Straight Arrow Connector 3">
            <a:extLst>
              <a:ext uri="{FF2B5EF4-FFF2-40B4-BE49-F238E27FC236}">
                <a16:creationId xmlns:a16="http://schemas.microsoft.com/office/drawing/2014/main" xmlns="" id="{0E4835A7-AD2E-4A36-953A-C11054734AA6}"/>
              </a:ext>
            </a:extLst>
          </p:cNvPr>
          <p:cNvCxnSpPr/>
          <p:nvPr/>
        </p:nvCxnSpPr>
        <p:spPr>
          <a:xfrm flipH="1" flipV="1">
            <a:off x="9335676" y="980388"/>
            <a:ext cx="810705" cy="43551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AAAE5E0E-9E64-470F-AC12-6D89687DC238}"/>
              </a:ext>
            </a:extLst>
          </p:cNvPr>
          <p:cNvSpPr txBox="1"/>
          <p:nvPr/>
        </p:nvSpPr>
        <p:spPr>
          <a:xfrm>
            <a:off x="10146381" y="5231876"/>
            <a:ext cx="1703112" cy="923330"/>
          </a:xfrm>
          <a:prstGeom prst="rect">
            <a:avLst/>
          </a:prstGeom>
          <a:noFill/>
        </p:spPr>
        <p:txBody>
          <a:bodyPr wrap="square" rtlCol="0">
            <a:spAutoFit/>
          </a:bodyPr>
          <a:lstStyle/>
          <a:p>
            <a:r>
              <a:rPr lang="en-US" dirty="0"/>
              <a:t>The NAICS sector or target audience</a:t>
            </a:r>
          </a:p>
        </p:txBody>
      </p:sp>
      <p:sp>
        <p:nvSpPr>
          <p:cNvPr id="7" name="Oval 6">
            <a:extLst>
              <a:ext uri="{FF2B5EF4-FFF2-40B4-BE49-F238E27FC236}">
                <a16:creationId xmlns:a16="http://schemas.microsoft.com/office/drawing/2014/main" xmlns="" id="{04621639-E3D2-47A9-8020-C25FAE474CDD}"/>
              </a:ext>
            </a:extLst>
          </p:cNvPr>
          <p:cNvSpPr/>
          <p:nvPr/>
        </p:nvSpPr>
        <p:spPr>
          <a:xfrm>
            <a:off x="8173039" y="367645"/>
            <a:ext cx="1706252" cy="4519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103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51555" y="1903027"/>
            <a:ext cx="10515600" cy="4168775"/>
          </a:xfrm>
        </p:spPr>
        <p:txBody>
          <a:bodyPr>
            <a:normAutofit/>
          </a:bodyPr>
          <a:lstStyle/>
          <a:p>
            <a:endParaRPr lang="en-US" sz="2200" dirty="0">
              <a:solidFill>
                <a:srgbClr val="0070C0"/>
              </a:solidFill>
            </a:endParaRPr>
          </a:p>
          <a:p>
            <a:pPr marL="0" indent="0">
              <a:buNone/>
            </a:pPr>
            <a:endParaRPr lang="en-US" sz="2200" dirty="0">
              <a:solidFill>
                <a:srgbClr val="0070C0"/>
              </a:solidFill>
            </a:endParaRPr>
          </a:p>
          <a:p>
            <a:pPr marL="0" indent="0">
              <a:buNone/>
            </a:pPr>
            <a:endParaRPr lang="en-US" sz="2200" dirty="0">
              <a:solidFill>
                <a:srgbClr val="0070C0"/>
              </a:solidFill>
            </a:endParaRPr>
          </a:p>
          <a:p>
            <a:pPr marL="0" indent="0">
              <a:buNone/>
            </a:pPr>
            <a:endParaRPr lang="en-US" sz="2000" dirty="0"/>
          </a:p>
        </p:txBody>
      </p:sp>
      <p:pic>
        <p:nvPicPr>
          <p:cNvPr id="3" name="Picture 2" descr="Chart, treemap chart&#10;&#10;Description automatically generated">
            <a:extLst>
              <a:ext uri="{FF2B5EF4-FFF2-40B4-BE49-F238E27FC236}">
                <a16:creationId xmlns:a16="http://schemas.microsoft.com/office/drawing/2014/main" xmlns="" id="{51201BF0-D9F2-481E-BB07-B5D9854D795C}"/>
              </a:ext>
            </a:extLst>
          </p:cNvPr>
          <p:cNvPicPr>
            <a:picLocks noChangeAspect="1"/>
          </p:cNvPicPr>
          <p:nvPr/>
        </p:nvPicPr>
        <p:blipFill>
          <a:blip r:embed="rId2"/>
          <a:stretch>
            <a:fillRect/>
          </a:stretch>
        </p:blipFill>
        <p:spPr>
          <a:xfrm>
            <a:off x="1980843" y="274046"/>
            <a:ext cx="8230313" cy="6309907"/>
          </a:xfrm>
          <a:prstGeom prst="rect">
            <a:avLst/>
          </a:prstGeom>
        </p:spPr>
      </p:pic>
      <p:cxnSp>
        <p:nvCxnSpPr>
          <p:cNvPr id="4" name="Straight Arrow Connector 3">
            <a:extLst>
              <a:ext uri="{FF2B5EF4-FFF2-40B4-BE49-F238E27FC236}">
                <a16:creationId xmlns:a16="http://schemas.microsoft.com/office/drawing/2014/main" xmlns="" id="{E0709790-DBCA-4E31-9984-B3EC2BBDFCF7}"/>
              </a:ext>
            </a:extLst>
          </p:cNvPr>
          <p:cNvCxnSpPr>
            <a:cxnSpLocks/>
          </p:cNvCxnSpPr>
          <p:nvPr/>
        </p:nvCxnSpPr>
        <p:spPr>
          <a:xfrm flipH="1" flipV="1">
            <a:off x="9106293" y="3148553"/>
            <a:ext cx="1649692" cy="11689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D55959FB-239B-45C7-BF72-1B09F7CA888F}"/>
              </a:ext>
            </a:extLst>
          </p:cNvPr>
          <p:cNvSpPr txBox="1"/>
          <p:nvPr/>
        </p:nvSpPr>
        <p:spPr>
          <a:xfrm>
            <a:off x="10105534" y="4317476"/>
            <a:ext cx="1791093" cy="1754326"/>
          </a:xfrm>
          <a:prstGeom prst="rect">
            <a:avLst/>
          </a:prstGeom>
          <a:noFill/>
        </p:spPr>
        <p:txBody>
          <a:bodyPr wrap="square" rtlCol="0">
            <a:spAutoFit/>
          </a:bodyPr>
          <a:lstStyle/>
          <a:p>
            <a:r>
              <a:rPr lang="en-US" dirty="0"/>
              <a:t>Identify the sector segment(s) to be served, attracted, or improved</a:t>
            </a:r>
          </a:p>
        </p:txBody>
      </p:sp>
      <p:sp>
        <p:nvSpPr>
          <p:cNvPr id="7" name="Oval 6">
            <a:extLst>
              <a:ext uri="{FF2B5EF4-FFF2-40B4-BE49-F238E27FC236}">
                <a16:creationId xmlns:a16="http://schemas.microsoft.com/office/drawing/2014/main" xmlns="" id="{4AA81314-A2F4-491E-89E2-1F8B3E53EBEF}"/>
              </a:ext>
            </a:extLst>
          </p:cNvPr>
          <p:cNvSpPr/>
          <p:nvPr/>
        </p:nvSpPr>
        <p:spPr>
          <a:xfrm>
            <a:off x="7239781" y="801278"/>
            <a:ext cx="2686644" cy="23472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57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825625"/>
            <a:ext cx="10515600" cy="4168775"/>
          </a:xfrm>
        </p:spPr>
        <p:txBody>
          <a:bodyPr>
            <a:normAutofit/>
          </a:bodyPr>
          <a:lstStyle/>
          <a:p>
            <a:endParaRPr lang="en-US" sz="2200" dirty="0">
              <a:solidFill>
                <a:srgbClr val="0070C0"/>
              </a:solidFill>
            </a:endParaRPr>
          </a:p>
          <a:p>
            <a:pPr marL="0" indent="0">
              <a:buNone/>
            </a:pPr>
            <a:endParaRPr lang="en-US" sz="2200" dirty="0">
              <a:solidFill>
                <a:srgbClr val="0070C0"/>
              </a:solidFill>
            </a:endParaRPr>
          </a:p>
          <a:p>
            <a:pPr marL="0" indent="0">
              <a:buNone/>
            </a:pPr>
            <a:endParaRPr lang="en-US" sz="2200" dirty="0">
              <a:solidFill>
                <a:srgbClr val="0070C0"/>
              </a:solidFill>
            </a:endParaRPr>
          </a:p>
          <a:p>
            <a:pPr marL="0" indent="0">
              <a:buNone/>
            </a:pPr>
            <a:endParaRPr lang="en-US" sz="2000" dirty="0"/>
          </a:p>
        </p:txBody>
      </p:sp>
      <p:pic>
        <p:nvPicPr>
          <p:cNvPr id="3" name="Picture 2" descr="A picture containing treemap chart&#10;&#10;Description automatically generated">
            <a:extLst>
              <a:ext uri="{FF2B5EF4-FFF2-40B4-BE49-F238E27FC236}">
                <a16:creationId xmlns:a16="http://schemas.microsoft.com/office/drawing/2014/main" xmlns="" id="{90A31775-5AA2-424B-A98F-A558D5E2046D}"/>
              </a:ext>
            </a:extLst>
          </p:cNvPr>
          <p:cNvPicPr>
            <a:picLocks noChangeAspect="1"/>
          </p:cNvPicPr>
          <p:nvPr/>
        </p:nvPicPr>
        <p:blipFill>
          <a:blip r:embed="rId2"/>
          <a:stretch>
            <a:fillRect/>
          </a:stretch>
        </p:blipFill>
        <p:spPr>
          <a:xfrm>
            <a:off x="2015136" y="274046"/>
            <a:ext cx="8161727" cy="6309907"/>
          </a:xfrm>
          <a:prstGeom prst="rect">
            <a:avLst/>
          </a:prstGeom>
        </p:spPr>
      </p:pic>
      <p:cxnSp>
        <p:nvCxnSpPr>
          <p:cNvPr id="4" name="Straight Arrow Connector 3">
            <a:extLst>
              <a:ext uri="{FF2B5EF4-FFF2-40B4-BE49-F238E27FC236}">
                <a16:creationId xmlns:a16="http://schemas.microsoft.com/office/drawing/2014/main" xmlns="" id="{0522ECA9-4010-4E73-818E-EAC2B743ED40}"/>
              </a:ext>
            </a:extLst>
          </p:cNvPr>
          <p:cNvCxnSpPr>
            <a:cxnSpLocks/>
          </p:cNvCxnSpPr>
          <p:nvPr/>
        </p:nvCxnSpPr>
        <p:spPr>
          <a:xfrm flipV="1">
            <a:off x="914400" y="3429000"/>
            <a:ext cx="2950590" cy="7942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D18D35EC-3545-4E3F-A1EB-2792C33C9EEA}"/>
              </a:ext>
            </a:extLst>
          </p:cNvPr>
          <p:cNvSpPr txBox="1"/>
          <p:nvPr/>
        </p:nvSpPr>
        <p:spPr>
          <a:xfrm>
            <a:off x="188536" y="4374037"/>
            <a:ext cx="1725105" cy="2031325"/>
          </a:xfrm>
          <a:prstGeom prst="rect">
            <a:avLst/>
          </a:prstGeom>
          <a:noFill/>
        </p:spPr>
        <p:txBody>
          <a:bodyPr wrap="square" rtlCol="0">
            <a:spAutoFit/>
          </a:bodyPr>
          <a:lstStyle/>
          <a:p>
            <a:r>
              <a:rPr lang="en-US" dirty="0"/>
              <a:t>Aligns the specific value proposition(s) that are important to the sector segment(s)</a:t>
            </a:r>
          </a:p>
        </p:txBody>
      </p:sp>
      <p:sp>
        <p:nvSpPr>
          <p:cNvPr id="2" name="Oval 1">
            <a:extLst>
              <a:ext uri="{FF2B5EF4-FFF2-40B4-BE49-F238E27FC236}">
                <a16:creationId xmlns:a16="http://schemas.microsoft.com/office/drawing/2014/main" xmlns="" id="{FE546F2F-E097-4E92-97A8-874053B0D1E9}"/>
              </a:ext>
            </a:extLst>
          </p:cNvPr>
          <p:cNvSpPr/>
          <p:nvPr/>
        </p:nvSpPr>
        <p:spPr>
          <a:xfrm>
            <a:off x="4072379" y="584461"/>
            <a:ext cx="2290714" cy="43080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458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825625"/>
            <a:ext cx="10515600" cy="4168775"/>
          </a:xfrm>
        </p:spPr>
        <p:txBody>
          <a:bodyPr>
            <a:normAutofit/>
          </a:bodyPr>
          <a:lstStyle/>
          <a:p>
            <a:endParaRPr lang="en-US" sz="2200" dirty="0">
              <a:solidFill>
                <a:srgbClr val="0070C0"/>
              </a:solidFill>
            </a:endParaRPr>
          </a:p>
          <a:p>
            <a:pPr marL="0" indent="0">
              <a:buNone/>
            </a:pPr>
            <a:endParaRPr lang="en-US" sz="2200" dirty="0">
              <a:solidFill>
                <a:srgbClr val="0070C0"/>
              </a:solidFill>
            </a:endParaRPr>
          </a:p>
          <a:p>
            <a:pPr marL="0" indent="0">
              <a:buNone/>
            </a:pPr>
            <a:endParaRPr lang="en-US" sz="2200" dirty="0">
              <a:solidFill>
                <a:srgbClr val="0070C0"/>
              </a:solidFill>
            </a:endParaRPr>
          </a:p>
          <a:p>
            <a:pPr marL="0" indent="0">
              <a:buNone/>
            </a:pPr>
            <a:endParaRPr lang="en-US" sz="2000" dirty="0"/>
          </a:p>
        </p:txBody>
      </p:sp>
      <p:pic>
        <p:nvPicPr>
          <p:cNvPr id="3" name="Picture 2" descr="A picture containing treemap chart&#10;&#10;Description automatically generated">
            <a:extLst>
              <a:ext uri="{FF2B5EF4-FFF2-40B4-BE49-F238E27FC236}">
                <a16:creationId xmlns:a16="http://schemas.microsoft.com/office/drawing/2014/main" xmlns="" id="{D397D298-706E-4EA9-99F9-23D49D5AEBF7}"/>
              </a:ext>
            </a:extLst>
          </p:cNvPr>
          <p:cNvPicPr>
            <a:picLocks noChangeAspect="1"/>
          </p:cNvPicPr>
          <p:nvPr/>
        </p:nvPicPr>
        <p:blipFill>
          <a:blip r:embed="rId2"/>
          <a:stretch>
            <a:fillRect/>
          </a:stretch>
        </p:blipFill>
        <p:spPr>
          <a:xfrm>
            <a:off x="2007515" y="270236"/>
            <a:ext cx="8176969" cy="6317527"/>
          </a:xfrm>
          <a:prstGeom prst="rect">
            <a:avLst/>
          </a:prstGeom>
        </p:spPr>
      </p:pic>
      <p:cxnSp>
        <p:nvCxnSpPr>
          <p:cNvPr id="4" name="Straight Arrow Connector 3">
            <a:extLst>
              <a:ext uri="{FF2B5EF4-FFF2-40B4-BE49-F238E27FC236}">
                <a16:creationId xmlns:a16="http://schemas.microsoft.com/office/drawing/2014/main" xmlns="" id="{9E88065D-730E-4084-A7A0-59947636DD9B}"/>
              </a:ext>
            </a:extLst>
          </p:cNvPr>
          <p:cNvCxnSpPr>
            <a:cxnSpLocks/>
          </p:cNvCxnSpPr>
          <p:nvPr/>
        </p:nvCxnSpPr>
        <p:spPr>
          <a:xfrm flipH="1" flipV="1">
            <a:off x="7658301" y="2752628"/>
            <a:ext cx="2296404" cy="11573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7AC856AB-BA55-4EFD-A158-F2978174EEB7}"/>
              </a:ext>
            </a:extLst>
          </p:cNvPr>
          <p:cNvSpPr txBox="1"/>
          <p:nvPr/>
        </p:nvSpPr>
        <p:spPr>
          <a:xfrm>
            <a:off x="10114961" y="3054285"/>
            <a:ext cx="1923068" cy="2031325"/>
          </a:xfrm>
          <a:prstGeom prst="rect">
            <a:avLst/>
          </a:prstGeom>
          <a:noFill/>
        </p:spPr>
        <p:txBody>
          <a:bodyPr wrap="square" rtlCol="0">
            <a:spAutoFit/>
          </a:bodyPr>
          <a:lstStyle/>
          <a:p>
            <a:r>
              <a:rPr lang="en-US" dirty="0"/>
              <a:t>Specifies the community beneficiaries of the segment(s) when the value proposition is effectively aligned</a:t>
            </a:r>
          </a:p>
        </p:txBody>
      </p:sp>
      <p:sp>
        <p:nvSpPr>
          <p:cNvPr id="7" name="Oval 6">
            <a:extLst>
              <a:ext uri="{FF2B5EF4-FFF2-40B4-BE49-F238E27FC236}">
                <a16:creationId xmlns:a16="http://schemas.microsoft.com/office/drawing/2014/main" xmlns="" id="{57383997-4E59-4862-A60B-AAA1667FEAED}"/>
              </a:ext>
            </a:extLst>
          </p:cNvPr>
          <p:cNvSpPr/>
          <p:nvPr/>
        </p:nvSpPr>
        <p:spPr>
          <a:xfrm>
            <a:off x="5637230" y="773004"/>
            <a:ext cx="2158738" cy="19796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7673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825625"/>
            <a:ext cx="10515600" cy="4168775"/>
          </a:xfrm>
        </p:spPr>
        <p:txBody>
          <a:bodyPr>
            <a:normAutofit/>
          </a:bodyPr>
          <a:lstStyle/>
          <a:p>
            <a:endParaRPr lang="en-US" sz="2200" dirty="0">
              <a:solidFill>
                <a:srgbClr val="0070C0"/>
              </a:solidFill>
            </a:endParaRPr>
          </a:p>
          <a:p>
            <a:pPr marL="0" indent="0">
              <a:buNone/>
            </a:pPr>
            <a:endParaRPr lang="en-US" sz="2200" dirty="0">
              <a:solidFill>
                <a:srgbClr val="0070C0"/>
              </a:solidFill>
            </a:endParaRPr>
          </a:p>
          <a:p>
            <a:pPr marL="0" indent="0">
              <a:buNone/>
            </a:pPr>
            <a:endParaRPr lang="en-US" sz="2200" dirty="0">
              <a:solidFill>
                <a:srgbClr val="0070C0"/>
              </a:solidFill>
            </a:endParaRPr>
          </a:p>
          <a:p>
            <a:pPr marL="0" indent="0">
              <a:buNone/>
            </a:pPr>
            <a:endParaRPr lang="en-US" sz="2000" dirty="0"/>
          </a:p>
        </p:txBody>
      </p:sp>
      <p:pic>
        <p:nvPicPr>
          <p:cNvPr id="3" name="Picture 2" descr="Table&#10;&#10;Description automatically generated">
            <a:extLst>
              <a:ext uri="{FF2B5EF4-FFF2-40B4-BE49-F238E27FC236}">
                <a16:creationId xmlns:a16="http://schemas.microsoft.com/office/drawing/2014/main" xmlns="" id="{68380350-2D4D-4218-BB97-174A65820C44}"/>
              </a:ext>
            </a:extLst>
          </p:cNvPr>
          <p:cNvPicPr>
            <a:picLocks noChangeAspect="1"/>
          </p:cNvPicPr>
          <p:nvPr/>
        </p:nvPicPr>
        <p:blipFill>
          <a:blip r:embed="rId2"/>
          <a:stretch>
            <a:fillRect/>
          </a:stretch>
        </p:blipFill>
        <p:spPr>
          <a:xfrm>
            <a:off x="2018946" y="266426"/>
            <a:ext cx="8154107" cy="6325148"/>
          </a:xfrm>
          <a:prstGeom prst="rect">
            <a:avLst/>
          </a:prstGeom>
        </p:spPr>
      </p:pic>
      <p:cxnSp>
        <p:nvCxnSpPr>
          <p:cNvPr id="4" name="Straight Arrow Connector 3">
            <a:extLst>
              <a:ext uri="{FF2B5EF4-FFF2-40B4-BE49-F238E27FC236}">
                <a16:creationId xmlns:a16="http://schemas.microsoft.com/office/drawing/2014/main" xmlns="" id="{B9950225-17AC-4E84-B572-48C159319FB0}"/>
              </a:ext>
            </a:extLst>
          </p:cNvPr>
          <p:cNvCxnSpPr>
            <a:cxnSpLocks/>
          </p:cNvCxnSpPr>
          <p:nvPr/>
        </p:nvCxnSpPr>
        <p:spPr>
          <a:xfrm flipV="1">
            <a:off x="1753386" y="3429000"/>
            <a:ext cx="3619892" cy="4077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FC123D12-7E36-47DA-A360-214B6D3B17A9}"/>
              </a:ext>
            </a:extLst>
          </p:cNvPr>
          <p:cNvSpPr txBox="1"/>
          <p:nvPr/>
        </p:nvSpPr>
        <p:spPr>
          <a:xfrm>
            <a:off x="75414" y="1698762"/>
            <a:ext cx="2130458" cy="2031325"/>
          </a:xfrm>
          <a:prstGeom prst="rect">
            <a:avLst/>
          </a:prstGeom>
          <a:noFill/>
        </p:spPr>
        <p:txBody>
          <a:bodyPr wrap="square" rtlCol="0">
            <a:spAutoFit/>
          </a:bodyPr>
          <a:lstStyle/>
          <a:p>
            <a:r>
              <a:rPr lang="en-US" dirty="0"/>
              <a:t>Describes the most logical and direct channels for communicating and distributing information/services to the segment(s)</a:t>
            </a:r>
          </a:p>
        </p:txBody>
      </p:sp>
      <p:sp>
        <p:nvSpPr>
          <p:cNvPr id="7" name="Oval 6">
            <a:extLst>
              <a:ext uri="{FF2B5EF4-FFF2-40B4-BE49-F238E27FC236}">
                <a16:creationId xmlns:a16="http://schemas.microsoft.com/office/drawing/2014/main" xmlns="" id="{5325C5EF-FECC-4789-B789-25E4F0F26167}"/>
              </a:ext>
            </a:extLst>
          </p:cNvPr>
          <p:cNvSpPr/>
          <p:nvPr/>
        </p:nvSpPr>
        <p:spPr>
          <a:xfrm>
            <a:off x="5684363" y="2422688"/>
            <a:ext cx="2450969" cy="19368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801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825625"/>
            <a:ext cx="10515600" cy="4168775"/>
          </a:xfrm>
        </p:spPr>
        <p:txBody>
          <a:bodyPr>
            <a:normAutofit/>
          </a:bodyPr>
          <a:lstStyle/>
          <a:p>
            <a:endParaRPr lang="en-US" sz="2200" dirty="0">
              <a:solidFill>
                <a:srgbClr val="0070C0"/>
              </a:solidFill>
            </a:endParaRPr>
          </a:p>
          <a:p>
            <a:pPr marL="0" indent="0">
              <a:buNone/>
            </a:pPr>
            <a:endParaRPr lang="en-US" sz="2200" dirty="0">
              <a:solidFill>
                <a:srgbClr val="0070C0"/>
              </a:solidFill>
            </a:endParaRPr>
          </a:p>
          <a:p>
            <a:pPr marL="0" indent="0">
              <a:buNone/>
            </a:pPr>
            <a:endParaRPr lang="en-US" sz="2200" dirty="0">
              <a:solidFill>
                <a:srgbClr val="0070C0"/>
              </a:solidFill>
            </a:endParaRPr>
          </a:p>
          <a:p>
            <a:pPr marL="0" indent="0">
              <a:buNone/>
            </a:pPr>
            <a:endParaRPr lang="en-US" sz="2000" dirty="0"/>
          </a:p>
        </p:txBody>
      </p:sp>
      <p:pic>
        <p:nvPicPr>
          <p:cNvPr id="3" name="Picture 2" descr="Table&#10;&#10;Description automatically generated">
            <a:extLst>
              <a:ext uri="{FF2B5EF4-FFF2-40B4-BE49-F238E27FC236}">
                <a16:creationId xmlns:a16="http://schemas.microsoft.com/office/drawing/2014/main" xmlns="" id="{83172C9D-CDB1-40C3-AB07-BE78E6344774}"/>
              </a:ext>
            </a:extLst>
          </p:cNvPr>
          <p:cNvPicPr>
            <a:picLocks noChangeAspect="1"/>
          </p:cNvPicPr>
          <p:nvPr/>
        </p:nvPicPr>
        <p:blipFill>
          <a:blip r:embed="rId2"/>
          <a:stretch>
            <a:fillRect/>
          </a:stretch>
        </p:blipFill>
        <p:spPr>
          <a:xfrm>
            <a:off x="1916068" y="274046"/>
            <a:ext cx="8359864" cy="6309907"/>
          </a:xfrm>
          <a:prstGeom prst="rect">
            <a:avLst/>
          </a:prstGeom>
        </p:spPr>
      </p:pic>
      <p:sp>
        <p:nvSpPr>
          <p:cNvPr id="2" name="TextBox 1">
            <a:extLst>
              <a:ext uri="{FF2B5EF4-FFF2-40B4-BE49-F238E27FC236}">
                <a16:creationId xmlns:a16="http://schemas.microsoft.com/office/drawing/2014/main" xmlns="" id="{E1CEA07F-50EE-4DBF-947C-F243625BE9F0}"/>
              </a:ext>
            </a:extLst>
          </p:cNvPr>
          <p:cNvSpPr txBox="1"/>
          <p:nvPr/>
        </p:nvSpPr>
        <p:spPr>
          <a:xfrm>
            <a:off x="226243" y="1300899"/>
            <a:ext cx="1951349" cy="3970318"/>
          </a:xfrm>
          <a:prstGeom prst="rect">
            <a:avLst/>
          </a:prstGeom>
          <a:noFill/>
        </p:spPr>
        <p:txBody>
          <a:bodyPr wrap="square" rtlCol="0">
            <a:spAutoFit/>
          </a:bodyPr>
          <a:lstStyle/>
          <a:p>
            <a:r>
              <a:rPr lang="en-US" dirty="0"/>
              <a:t>Creates an inventory of key partners within the community to insure the delivery/capability of the value proposition to the segment(s) with the deployment channels for the benefit of all community beneficiaries</a:t>
            </a:r>
          </a:p>
        </p:txBody>
      </p:sp>
      <p:cxnSp>
        <p:nvCxnSpPr>
          <p:cNvPr id="6" name="Straight Arrow Connector 5">
            <a:extLst>
              <a:ext uri="{FF2B5EF4-FFF2-40B4-BE49-F238E27FC236}">
                <a16:creationId xmlns:a16="http://schemas.microsoft.com/office/drawing/2014/main" xmlns="" id="{13E78F59-6C6E-4DF1-9938-BE836B2A7839}"/>
              </a:ext>
            </a:extLst>
          </p:cNvPr>
          <p:cNvCxnSpPr>
            <a:cxnSpLocks/>
          </p:cNvCxnSpPr>
          <p:nvPr/>
        </p:nvCxnSpPr>
        <p:spPr>
          <a:xfrm flipV="1">
            <a:off x="1410914" y="4374037"/>
            <a:ext cx="653556" cy="5659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xmlns="" id="{A120FE87-9EB1-49C8-8870-8705B62254F8}"/>
              </a:ext>
            </a:extLst>
          </p:cNvPr>
          <p:cNvSpPr/>
          <p:nvPr/>
        </p:nvSpPr>
        <p:spPr>
          <a:xfrm>
            <a:off x="1603342" y="970961"/>
            <a:ext cx="1951349" cy="3563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544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825625"/>
            <a:ext cx="10515600" cy="4168775"/>
          </a:xfrm>
        </p:spPr>
        <p:txBody>
          <a:bodyPr>
            <a:normAutofit/>
          </a:bodyPr>
          <a:lstStyle/>
          <a:p>
            <a:endParaRPr lang="en-US" sz="2200" dirty="0">
              <a:solidFill>
                <a:srgbClr val="0070C0"/>
              </a:solidFill>
            </a:endParaRPr>
          </a:p>
          <a:p>
            <a:pPr marL="0" indent="0">
              <a:buNone/>
            </a:pPr>
            <a:endParaRPr lang="en-US" sz="2200" dirty="0">
              <a:solidFill>
                <a:srgbClr val="0070C0"/>
              </a:solidFill>
            </a:endParaRPr>
          </a:p>
          <a:p>
            <a:pPr marL="0" indent="0">
              <a:buNone/>
            </a:pPr>
            <a:endParaRPr lang="en-US" sz="2200" dirty="0">
              <a:solidFill>
                <a:srgbClr val="0070C0"/>
              </a:solidFill>
            </a:endParaRPr>
          </a:p>
          <a:p>
            <a:pPr marL="0" indent="0">
              <a:buNone/>
            </a:pPr>
            <a:endParaRPr lang="en-US" sz="2000" dirty="0"/>
          </a:p>
        </p:txBody>
      </p:sp>
      <p:pic>
        <p:nvPicPr>
          <p:cNvPr id="3" name="Picture 2" descr="Table&#10;&#10;Description automatically generated">
            <a:extLst>
              <a:ext uri="{FF2B5EF4-FFF2-40B4-BE49-F238E27FC236}">
                <a16:creationId xmlns:a16="http://schemas.microsoft.com/office/drawing/2014/main" xmlns="" id="{2D819044-A3EE-4AC8-B0AF-4CD8F4DEFF62}"/>
              </a:ext>
            </a:extLst>
          </p:cNvPr>
          <p:cNvPicPr>
            <a:picLocks noChangeAspect="1"/>
          </p:cNvPicPr>
          <p:nvPr/>
        </p:nvPicPr>
        <p:blipFill>
          <a:blip r:embed="rId2"/>
          <a:stretch>
            <a:fillRect/>
          </a:stretch>
        </p:blipFill>
        <p:spPr>
          <a:xfrm>
            <a:off x="1954171" y="270236"/>
            <a:ext cx="8283658" cy="6317527"/>
          </a:xfrm>
          <a:prstGeom prst="rect">
            <a:avLst/>
          </a:prstGeom>
        </p:spPr>
      </p:pic>
      <p:sp>
        <p:nvSpPr>
          <p:cNvPr id="2" name="TextBox 1">
            <a:extLst>
              <a:ext uri="{FF2B5EF4-FFF2-40B4-BE49-F238E27FC236}">
                <a16:creationId xmlns:a16="http://schemas.microsoft.com/office/drawing/2014/main" xmlns="" id="{D35B2627-8157-46FF-937C-4926CFA5448C}"/>
              </a:ext>
            </a:extLst>
          </p:cNvPr>
          <p:cNvSpPr txBox="1"/>
          <p:nvPr/>
        </p:nvSpPr>
        <p:spPr>
          <a:xfrm>
            <a:off x="10143241" y="1555423"/>
            <a:ext cx="1809947" cy="2585323"/>
          </a:xfrm>
          <a:prstGeom prst="rect">
            <a:avLst/>
          </a:prstGeom>
          <a:noFill/>
        </p:spPr>
        <p:txBody>
          <a:bodyPr wrap="square" rtlCol="0">
            <a:spAutoFit/>
          </a:bodyPr>
          <a:lstStyle/>
          <a:p>
            <a:r>
              <a:rPr lang="en-US" dirty="0"/>
              <a:t>Lists the key resources: financial, human, social, and technological in support of the value proposition(s) for the segment(s)</a:t>
            </a:r>
          </a:p>
        </p:txBody>
      </p:sp>
      <p:cxnSp>
        <p:nvCxnSpPr>
          <p:cNvPr id="6" name="Straight Arrow Connector 5">
            <a:extLst>
              <a:ext uri="{FF2B5EF4-FFF2-40B4-BE49-F238E27FC236}">
                <a16:creationId xmlns:a16="http://schemas.microsoft.com/office/drawing/2014/main" xmlns="" id="{B23903D8-8D5F-4697-AAC3-7DA1EC13E8FE}"/>
              </a:ext>
            </a:extLst>
          </p:cNvPr>
          <p:cNvCxnSpPr>
            <a:cxnSpLocks/>
          </p:cNvCxnSpPr>
          <p:nvPr/>
        </p:nvCxnSpPr>
        <p:spPr>
          <a:xfrm flipH="1" flipV="1">
            <a:off x="4864231" y="3619893"/>
            <a:ext cx="509990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xmlns="" id="{BA89B734-0E87-4F1F-AB79-E93A6DC574FA}"/>
              </a:ext>
            </a:extLst>
          </p:cNvPr>
          <p:cNvSpPr/>
          <p:nvPr/>
        </p:nvSpPr>
        <p:spPr>
          <a:xfrm>
            <a:off x="2771479" y="2441542"/>
            <a:ext cx="1825977" cy="22624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147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xmlns=""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5" name="Content Placeholder 4"/>
          <p:cNvSpPr>
            <a:spLocks noGrp="1"/>
          </p:cNvSpPr>
          <p:nvPr>
            <p:ph idx="1"/>
          </p:nvPr>
        </p:nvSpPr>
        <p:spPr>
          <a:xfrm>
            <a:off x="838200" y="1825625"/>
            <a:ext cx="10515600" cy="4168775"/>
          </a:xfrm>
        </p:spPr>
        <p:txBody>
          <a:bodyPr>
            <a:normAutofit fontScale="85000" lnSpcReduction="20000"/>
          </a:bodyPr>
          <a:lstStyle/>
          <a:p>
            <a:r>
              <a:rPr lang="en-US" sz="3600" b="1" dirty="0" err="1">
                <a:solidFill>
                  <a:srgbClr val="0070C0"/>
                </a:solidFill>
              </a:rPr>
              <a:t>StartUP</a:t>
            </a:r>
            <a:r>
              <a:rPr lang="en-US" sz="3600" b="1" dirty="0">
                <a:solidFill>
                  <a:srgbClr val="0070C0"/>
                </a:solidFill>
              </a:rPr>
              <a:t> enterprises and small businesses are at the core of the economic vitality of the Coastal Bend Region of Texas.</a:t>
            </a:r>
            <a:br>
              <a:rPr lang="en-US" sz="3600" b="1" dirty="0">
                <a:solidFill>
                  <a:srgbClr val="0070C0"/>
                </a:solidFill>
              </a:rPr>
            </a:br>
            <a:endParaRPr lang="en-US" sz="3600" b="1" dirty="0">
              <a:solidFill>
                <a:srgbClr val="0070C0"/>
              </a:solidFill>
            </a:endParaRPr>
          </a:p>
          <a:p>
            <a:r>
              <a:rPr lang="en-US" sz="3600" b="1" dirty="0">
                <a:solidFill>
                  <a:srgbClr val="0070C0"/>
                </a:solidFill>
              </a:rPr>
              <a:t>The “Communities As Start UP” (CASU) effort is an energy, activity, and innovation project that is designed to assist Rockport-Fulton as the community continues to emerge from Hurricane Harvey and the Covid-19 pandemic.</a:t>
            </a:r>
            <a:br>
              <a:rPr lang="en-US" sz="3600" b="1" dirty="0">
                <a:solidFill>
                  <a:srgbClr val="0070C0"/>
                </a:solidFill>
              </a:rPr>
            </a:br>
            <a:endParaRPr lang="en-US" sz="3600" b="1" dirty="0">
              <a:solidFill>
                <a:srgbClr val="0070C0"/>
              </a:solidFill>
            </a:endParaRPr>
          </a:p>
          <a:p>
            <a:r>
              <a:rPr lang="en-US" sz="3600" b="1" dirty="0">
                <a:solidFill>
                  <a:srgbClr val="0070C0"/>
                </a:solidFill>
              </a:rPr>
              <a:t>The core of the CASU program is to provide the community (as a whole) with the support to promote a robust entrepreneurial ecosystem.</a:t>
            </a:r>
            <a:endParaRPr lang="en-US" sz="2900" dirty="0">
              <a:solidFill>
                <a:srgbClr val="0070C0"/>
              </a:solidFill>
            </a:endParaRPr>
          </a:p>
        </p:txBody>
      </p:sp>
    </p:spTree>
    <p:extLst>
      <p:ext uri="{BB962C8B-B14F-4D97-AF65-F5344CB8AC3E}">
        <p14:creationId xmlns:p14="http://schemas.microsoft.com/office/powerpoint/2010/main" val="3123945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825625"/>
            <a:ext cx="10515600" cy="4168775"/>
          </a:xfrm>
        </p:spPr>
        <p:txBody>
          <a:bodyPr>
            <a:normAutofit/>
          </a:bodyPr>
          <a:lstStyle/>
          <a:p>
            <a:endParaRPr lang="en-US" sz="2200" dirty="0">
              <a:solidFill>
                <a:srgbClr val="0070C0"/>
              </a:solidFill>
            </a:endParaRPr>
          </a:p>
          <a:p>
            <a:pPr marL="0" indent="0">
              <a:buNone/>
            </a:pPr>
            <a:endParaRPr lang="en-US" sz="2200" dirty="0">
              <a:solidFill>
                <a:srgbClr val="0070C0"/>
              </a:solidFill>
            </a:endParaRPr>
          </a:p>
          <a:p>
            <a:pPr marL="0" indent="0">
              <a:buNone/>
            </a:pPr>
            <a:endParaRPr lang="en-US" sz="2200" dirty="0">
              <a:solidFill>
                <a:srgbClr val="0070C0"/>
              </a:solidFill>
            </a:endParaRPr>
          </a:p>
          <a:p>
            <a:pPr marL="0" indent="0">
              <a:buNone/>
            </a:pPr>
            <a:endParaRPr lang="en-US" sz="2000" dirty="0"/>
          </a:p>
        </p:txBody>
      </p:sp>
      <p:pic>
        <p:nvPicPr>
          <p:cNvPr id="6" name="Picture 5" descr="Table&#10;&#10;Description automatically generated">
            <a:extLst>
              <a:ext uri="{FF2B5EF4-FFF2-40B4-BE49-F238E27FC236}">
                <a16:creationId xmlns:a16="http://schemas.microsoft.com/office/drawing/2014/main" xmlns="" id="{801F89C5-2F2C-4159-B096-4212C28F2954}"/>
              </a:ext>
            </a:extLst>
          </p:cNvPr>
          <p:cNvPicPr>
            <a:picLocks noChangeAspect="1"/>
          </p:cNvPicPr>
          <p:nvPr/>
        </p:nvPicPr>
        <p:blipFill>
          <a:blip r:embed="rId2"/>
          <a:stretch>
            <a:fillRect/>
          </a:stretch>
        </p:blipFill>
        <p:spPr>
          <a:xfrm>
            <a:off x="1965602" y="270236"/>
            <a:ext cx="8260796" cy="6317527"/>
          </a:xfrm>
          <a:prstGeom prst="rect">
            <a:avLst/>
          </a:prstGeom>
        </p:spPr>
      </p:pic>
      <p:sp>
        <p:nvSpPr>
          <p:cNvPr id="2" name="TextBox 1">
            <a:extLst>
              <a:ext uri="{FF2B5EF4-FFF2-40B4-BE49-F238E27FC236}">
                <a16:creationId xmlns:a16="http://schemas.microsoft.com/office/drawing/2014/main" xmlns="" id="{FB97BA1A-5B75-49F9-B39E-F3AE35579CE7}"/>
              </a:ext>
            </a:extLst>
          </p:cNvPr>
          <p:cNvSpPr txBox="1"/>
          <p:nvPr/>
        </p:nvSpPr>
        <p:spPr>
          <a:xfrm>
            <a:off x="329938" y="1282045"/>
            <a:ext cx="1536569" cy="2862322"/>
          </a:xfrm>
          <a:prstGeom prst="rect">
            <a:avLst/>
          </a:prstGeom>
          <a:noFill/>
        </p:spPr>
        <p:txBody>
          <a:bodyPr wrap="square" rtlCol="0">
            <a:spAutoFit/>
          </a:bodyPr>
          <a:lstStyle/>
          <a:p>
            <a:r>
              <a:rPr lang="en-US" dirty="0"/>
              <a:t>Presents an estimate of the key activities needed to operationalize the value proposition(s) for the segment(s)</a:t>
            </a:r>
          </a:p>
        </p:txBody>
      </p:sp>
      <p:cxnSp>
        <p:nvCxnSpPr>
          <p:cNvPr id="4" name="Straight Arrow Connector 3">
            <a:extLst>
              <a:ext uri="{FF2B5EF4-FFF2-40B4-BE49-F238E27FC236}">
                <a16:creationId xmlns:a16="http://schemas.microsoft.com/office/drawing/2014/main" xmlns="" id="{60D1A1B1-6A3A-437C-9886-71485DB175EE}"/>
              </a:ext>
            </a:extLst>
          </p:cNvPr>
          <p:cNvCxnSpPr/>
          <p:nvPr/>
        </p:nvCxnSpPr>
        <p:spPr>
          <a:xfrm flipV="1">
            <a:off x="1538982" y="2300140"/>
            <a:ext cx="1569450" cy="2828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xmlns="" id="{72380095-5696-4B5D-8A7D-F89AEC90B338}"/>
              </a:ext>
            </a:extLst>
          </p:cNvPr>
          <p:cNvSpPr/>
          <p:nvPr/>
        </p:nvSpPr>
        <p:spPr>
          <a:xfrm>
            <a:off x="3157979" y="546755"/>
            <a:ext cx="1338607" cy="22435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4324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825625"/>
            <a:ext cx="10515600" cy="4168775"/>
          </a:xfrm>
        </p:spPr>
        <p:txBody>
          <a:bodyPr>
            <a:normAutofit/>
          </a:bodyPr>
          <a:lstStyle/>
          <a:p>
            <a:endParaRPr lang="en-US" sz="2200" dirty="0">
              <a:solidFill>
                <a:srgbClr val="0070C0"/>
              </a:solidFill>
            </a:endParaRPr>
          </a:p>
          <a:p>
            <a:pPr marL="0" indent="0">
              <a:buNone/>
            </a:pPr>
            <a:endParaRPr lang="en-US" sz="2200" dirty="0">
              <a:solidFill>
                <a:srgbClr val="0070C0"/>
              </a:solidFill>
            </a:endParaRPr>
          </a:p>
          <a:p>
            <a:pPr marL="0" indent="0">
              <a:buNone/>
            </a:pPr>
            <a:endParaRPr lang="en-US" sz="2200" dirty="0">
              <a:solidFill>
                <a:srgbClr val="0070C0"/>
              </a:solidFill>
            </a:endParaRPr>
          </a:p>
          <a:p>
            <a:pPr marL="0" indent="0">
              <a:buNone/>
            </a:pPr>
            <a:endParaRPr lang="en-US" sz="2000" dirty="0"/>
          </a:p>
        </p:txBody>
      </p:sp>
      <p:pic>
        <p:nvPicPr>
          <p:cNvPr id="3" name="Picture 2">
            <a:extLst>
              <a:ext uri="{FF2B5EF4-FFF2-40B4-BE49-F238E27FC236}">
                <a16:creationId xmlns:a16="http://schemas.microsoft.com/office/drawing/2014/main" xmlns="" id="{ECC73903-2981-4DAD-9435-15D1A5F51E82}"/>
              </a:ext>
            </a:extLst>
          </p:cNvPr>
          <p:cNvPicPr>
            <a:picLocks noChangeAspect="1"/>
          </p:cNvPicPr>
          <p:nvPr/>
        </p:nvPicPr>
        <p:blipFill>
          <a:blip r:embed="rId2"/>
          <a:stretch>
            <a:fillRect/>
          </a:stretch>
        </p:blipFill>
        <p:spPr>
          <a:xfrm>
            <a:off x="1977033" y="274046"/>
            <a:ext cx="8237934" cy="6309907"/>
          </a:xfrm>
          <a:prstGeom prst="rect">
            <a:avLst/>
          </a:prstGeom>
        </p:spPr>
      </p:pic>
      <p:sp>
        <p:nvSpPr>
          <p:cNvPr id="2" name="TextBox 1">
            <a:extLst>
              <a:ext uri="{FF2B5EF4-FFF2-40B4-BE49-F238E27FC236}">
                <a16:creationId xmlns:a16="http://schemas.microsoft.com/office/drawing/2014/main" xmlns="" id="{D8F4E342-1607-41FB-8EAB-D4430628A76D}"/>
              </a:ext>
            </a:extLst>
          </p:cNvPr>
          <p:cNvSpPr txBox="1"/>
          <p:nvPr/>
        </p:nvSpPr>
        <p:spPr>
          <a:xfrm>
            <a:off x="433633" y="1234911"/>
            <a:ext cx="1543400" cy="3139321"/>
          </a:xfrm>
          <a:prstGeom prst="rect">
            <a:avLst/>
          </a:prstGeom>
          <a:noFill/>
        </p:spPr>
        <p:txBody>
          <a:bodyPr wrap="square" rtlCol="0">
            <a:spAutoFit/>
          </a:bodyPr>
          <a:lstStyle/>
          <a:p>
            <a:r>
              <a:rPr lang="en-US" dirty="0"/>
              <a:t>Focuses on the critical cost factors that are associated with implementing the value proposition(s) for the segment(s)</a:t>
            </a:r>
          </a:p>
        </p:txBody>
      </p:sp>
      <p:cxnSp>
        <p:nvCxnSpPr>
          <p:cNvPr id="6" name="Straight Arrow Connector 5">
            <a:extLst>
              <a:ext uri="{FF2B5EF4-FFF2-40B4-BE49-F238E27FC236}">
                <a16:creationId xmlns:a16="http://schemas.microsoft.com/office/drawing/2014/main" xmlns="" id="{15825B7A-E567-4386-AB62-97BCF8985B8E}"/>
              </a:ext>
            </a:extLst>
          </p:cNvPr>
          <p:cNvCxnSpPr>
            <a:cxnSpLocks/>
          </p:cNvCxnSpPr>
          <p:nvPr/>
        </p:nvCxnSpPr>
        <p:spPr>
          <a:xfrm>
            <a:off x="1093509" y="4487159"/>
            <a:ext cx="980388" cy="5656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xmlns="" id="{6CCF22E3-FE07-48CA-A35C-C86EBA8DF7FF}"/>
              </a:ext>
            </a:extLst>
          </p:cNvPr>
          <p:cNvSpPr/>
          <p:nvPr/>
        </p:nvSpPr>
        <p:spPr>
          <a:xfrm>
            <a:off x="2073897" y="4251489"/>
            <a:ext cx="3930977" cy="2092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488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825625"/>
            <a:ext cx="10515600" cy="4168775"/>
          </a:xfrm>
        </p:spPr>
        <p:txBody>
          <a:bodyPr>
            <a:normAutofit/>
          </a:bodyPr>
          <a:lstStyle/>
          <a:p>
            <a:endParaRPr lang="en-US" sz="2200" dirty="0">
              <a:solidFill>
                <a:srgbClr val="0070C0"/>
              </a:solidFill>
            </a:endParaRPr>
          </a:p>
          <a:p>
            <a:pPr marL="0" indent="0">
              <a:buNone/>
            </a:pPr>
            <a:endParaRPr lang="en-US" sz="2200" dirty="0">
              <a:solidFill>
                <a:srgbClr val="0070C0"/>
              </a:solidFill>
            </a:endParaRPr>
          </a:p>
          <a:p>
            <a:pPr marL="0" indent="0">
              <a:buNone/>
            </a:pPr>
            <a:endParaRPr lang="en-US" sz="2200" dirty="0">
              <a:solidFill>
                <a:srgbClr val="0070C0"/>
              </a:solidFill>
            </a:endParaRPr>
          </a:p>
          <a:p>
            <a:pPr marL="0" indent="0">
              <a:buNone/>
            </a:pPr>
            <a:endParaRPr lang="en-US" sz="2000" dirty="0"/>
          </a:p>
        </p:txBody>
      </p:sp>
      <p:pic>
        <p:nvPicPr>
          <p:cNvPr id="3" name="Picture 2" descr="Text&#10;&#10;Description automatically generated">
            <a:extLst>
              <a:ext uri="{FF2B5EF4-FFF2-40B4-BE49-F238E27FC236}">
                <a16:creationId xmlns:a16="http://schemas.microsoft.com/office/drawing/2014/main" xmlns="" id="{9ADE0765-0EFA-475C-8D86-B5EFDBDEBDF7}"/>
              </a:ext>
            </a:extLst>
          </p:cNvPr>
          <p:cNvPicPr>
            <a:picLocks noChangeAspect="1"/>
          </p:cNvPicPr>
          <p:nvPr/>
        </p:nvPicPr>
        <p:blipFill>
          <a:blip r:embed="rId2"/>
          <a:stretch>
            <a:fillRect/>
          </a:stretch>
        </p:blipFill>
        <p:spPr>
          <a:xfrm>
            <a:off x="2011326" y="254995"/>
            <a:ext cx="8169348" cy="6348010"/>
          </a:xfrm>
          <a:prstGeom prst="rect">
            <a:avLst/>
          </a:prstGeom>
        </p:spPr>
      </p:pic>
      <p:sp>
        <p:nvSpPr>
          <p:cNvPr id="2" name="TextBox 1">
            <a:extLst>
              <a:ext uri="{FF2B5EF4-FFF2-40B4-BE49-F238E27FC236}">
                <a16:creationId xmlns:a16="http://schemas.microsoft.com/office/drawing/2014/main" xmlns="" id="{B0D90364-AF26-40B1-92DA-74CDE160E835}"/>
              </a:ext>
            </a:extLst>
          </p:cNvPr>
          <p:cNvSpPr txBox="1"/>
          <p:nvPr/>
        </p:nvSpPr>
        <p:spPr>
          <a:xfrm>
            <a:off x="10360058" y="1121790"/>
            <a:ext cx="1489435" cy="4524315"/>
          </a:xfrm>
          <a:prstGeom prst="rect">
            <a:avLst/>
          </a:prstGeom>
          <a:noFill/>
        </p:spPr>
        <p:txBody>
          <a:bodyPr wrap="square" rtlCol="0">
            <a:spAutoFit/>
          </a:bodyPr>
          <a:lstStyle/>
          <a:p>
            <a:r>
              <a:rPr lang="en-US" dirty="0"/>
              <a:t>Creates an understanding of the critical success factors in alignment with the expectations of the community for providing the value proposition(s) to the segment(s)</a:t>
            </a:r>
          </a:p>
        </p:txBody>
      </p:sp>
      <p:cxnSp>
        <p:nvCxnSpPr>
          <p:cNvPr id="6" name="Straight Arrow Connector 5">
            <a:extLst>
              <a:ext uri="{FF2B5EF4-FFF2-40B4-BE49-F238E27FC236}">
                <a16:creationId xmlns:a16="http://schemas.microsoft.com/office/drawing/2014/main" xmlns="" id="{DD7B67D3-789C-4CA7-821D-4946751CBE6D}"/>
              </a:ext>
            </a:extLst>
          </p:cNvPr>
          <p:cNvCxnSpPr>
            <a:cxnSpLocks/>
            <a:stCxn id="3" idx="3"/>
          </p:cNvCxnSpPr>
          <p:nvPr/>
        </p:nvCxnSpPr>
        <p:spPr>
          <a:xfrm flipH="1">
            <a:off x="9417377" y="3429000"/>
            <a:ext cx="763297" cy="8696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xmlns="" id="{AE0101A4-E803-44DA-997A-DD942F189445}"/>
              </a:ext>
            </a:extLst>
          </p:cNvPr>
          <p:cNvSpPr/>
          <p:nvPr/>
        </p:nvSpPr>
        <p:spPr>
          <a:xfrm>
            <a:off x="5109328" y="4072379"/>
            <a:ext cx="4402317" cy="20550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3465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825625"/>
            <a:ext cx="10515600" cy="4168775"/>
          </a:xfrm>
        </p:spPr>
        <p:txBody>
          <a:bodyPr>
            <a:normAutofit/>
          </a:bodyPr>
          <a:lstStyle/>
          <a:p>
            <a:endParaRPr lang="en-US" sz="2200" dirty="0">
              <a:solidFill>
                <a:srgbClr val="0070C0"/>
              </a:solidFill>
            </a:endParaRPr>
          </a:p>
          <a:p>
            <a:pPr marL="0" indent="0">
              <a:buNone/>
            </a:pPr>
            <a:endParaRPr lang="en-US" sz="2200" dirty="0">
              <a:solidFill>
                <a:srgbClr val="0070C0"/>
              </a:solidFill>
            </a:endParaRPr>
          </a:p>
          <a:p>
            <a:pPr marL="0" indent="0">
              <a:buNone/>
            </a:pPr>
            <a:endParaRPr lang="en-US" sz="2200" dirty="0">
              <a:solidFill>
                <a:srgbClr val="0070C0"/>
              </a:solidFill>
            </a:endParaRPr>
          </a:p>
          <a:p>
            <a:pPr marL="0" indent="0">
              <a:buNone/>
            </a:pPr>
            <a:endParaRPr lang="en-US" sz="2000" dirty="0"/>
          </a:p>
        </p:txBody>
      </p:sp>
      <p:pic>
        <p:nvPicPr>
          <p:cNvPr id="3" name="Picture 2" descr="Text&#10;&#10;Description automatically generated">
            <a:extLst>
              <a:ext uri="{FF2B5EF4-FFF2-40B4-BE49-F238E27FC236}">
                <a16:creationId xmlns:a16="http://schemas.microsoft.com/office/drawing/2014/main" xmlns="" id="{9ADE0765-0EFA-475C-8D86-B5EFDBDEBDF7}"/>
              </a:ext>
            </a:extLst>
          </p:cNvPr>
          <p:cNvPicPr>
            <a:picLocks noChangeAspect="1"/>
          </p:cNvPicPr>
          <p:nvPr/>
        </p:nvPicPr>
        <p:blipFill>
          <a:blip r:embed="rId2"/>
          <a:stretch>
            <a:fillRect/>
          </a:stretch>
        </p:blipFill>
        <p:spPr>
          <a:xfrm>
            <a:off x="2011326" y="254995"/>
            <a:ext cx="8169348" cy="6348010"/>
          </a:xfrm>
          <a:prstGeom prst="rect">
            <a:avLst/>
          </a:prstGeom>
        </p:spPr>
      </p:pic>
    </p:spTree>
    <p:extLst>
      <p:ext uri="{BB962C8B-B14F-4D97-AF65-F5344CB8AC3E}">
        <p14:creationId xmlns:p14="http://schemas.microsoft.com/office/powerpoint/2010/main" val="771119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5" name="Content Placeholder 4"/>
          <p:cNvSpPr>
            <a:spLocks noGrp="1"/>
          </p:cNvSpPr>
          <p:nvPr>
            <p:ph idx="1"/>
          </p:nvPr>
        </p:nvSpPr>
        <p:spPr>
          <a:xfrm>
            <a:off x="838200" y="1825625"/>
            <a:ext cx="10515600" cy="4168775"/>
          </a:xfrm>
        </p:spPr>
        <p:txBody>
          <a:bodyPr>
            <a:normAutofit/>
          </a:bodyPr>
          <a:lstStyle/>
          <a:p>
            <a:endParaRPr lang="en-US" sz="2200" dirty="0">
              <a:solidFill>
                <a:srgbClr val="0070C0"/>
              </a:solidFill>
            </a:endParaRPr>
          </a:p>
          <a:p>
            <a:pPr marL="0" indent="0">
              <a:buNone/>
            </a:pPr>
            <a:endParaRPr lang="en-US" sz="2200" dirty="0">
              <a:solidFill>
                <a:srgbClr val="0070C0"/>
              </a:solidFill>
            </a:endParaRPr>
          </a:p>
          <a:p>
            <a:pPr marL="0" indent="0">
              <a:buNone/>
            </a:pPr>
            <a:endParaRPr lang="en-US" sz="2200" dirty="0">
              <a:solidFill>
                <a:srgbClr val="0070C0"/>
              </a:solidFill>
            </a:endParaRPr>
          </a:p>
          <a:p>
            <a:pPr marL="0" indent="0">
              <a:buNone/>
            </a:pPr>
            <a:endParaRPr lang="en-US" sz="2000" dirty="0"/>
          </a:p>
        </p:txBody>
      </p:sp>
      <p:pic>
        <p:nvPicPr>
          <p:cNvPr id="6" name="Picture 5" descr="A statue of a pink building&#10;&#10;Description automatically generated"/>
          <p:cNvPicPr/>
          <p:nvPr/>
        </p:nvPicPr>
        <p:blipFill>
          <a:blip r:embed="rId2" cstate="print">
            <a:extLst>
              <a:ext uri="{28A0092B-C50C-407E-A947-70E740481C1C}">
                <a14:useLocalDpi xmlns:a14="http://schemas.microsoft.com/office/drawing/2010/main"/>
              </a:ext>
            </a:extLst>
          </a:blip>
          <a:stretch>
            <a:fillRect/>
          </a:stretch>
        </p:blipFill>
        <p:spPr>
          <a:xfrm>
            <a:off x="8303789" y="4141046"/>
            <a:ext cx="3272155" cy="2453640"/>
          </a:xfrm>
          <a:prstGeom prst="rect">
            <a:avLst/>
          </a:prstGeom>
        </p:spPr>
      </p:pic>
      <p:pic>
        <p:nvPicPr>
          <p:cNvPr id="7" name="Picture 6" descr="A sign on the side of a building&#10;&#10;Description automatically generated"/>
          <p:cNvPicPr/>
          <p:nvPr/>
        </p:nvPicPr>
        <p:blipFill rotWithShape="1">
          <a:blip r:embed="rId3" cstate="print">
            <a:extLst>
              <a:ext uri="{28A0092B-C50C-407E-A947-70E740481C1C}">
                <a14:useLocalDpi xmlns:a14="http://schemas.microsoft.com/office/drawing/2010/main"/>
              </a:ext>
            </a:extLst>
          </a:blip>
          <a:srcRect/>
          <a:stretch/>
        </p:blipFill>
        <p:spPr bwMode="auto">
          <a:xfrm>
            <a:off x="8279976" y="1434782"/>
            <a:ext cx="3319780" cy="247523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4258733" y="2810932"/>
            <a:ext cx="3683000" cy="2554545"/>
          </a:xfrm>
          <a:prstGeom prst="rect">
            <a:avLst/>
          </a:prstGeom>
          <a:noFill/>
        </p:spPr>
        <p:txBody>
          <a:bodyPr wrap="square" rtlCol="0">
            <a:spAutoFit/>
          </a:bodyPr>
          <a:lstStyle/>
          <a:p>
            <a:pPr algn="ctr"/>
            <a:r>
              <a:rPr lang="en-US" sz="3200" b="1" dirty="0">
                <a:solidFill>
                  <a:srgbClr val="0070C0"/>
                </a:solidFill>
              </a:rPr>
              <a:t>Thank You for Your Participation.</a:t>
            </a:r>
            <a:br>
              <a:rPr lang="en-US" sz="3200" b="1" dirty="0">
                <a:solidFill>
                  <a:srgbClr val="0070C0"/>
                </a:solidFill>
              </a:rPr>
            </a:br>
            <a:endParaRPr lang="en-US" sz="3200" b="1" dirty="0">
              <a:solidFill>
                <a:srgbClr val="0070C0"/>
              </a:solidFill>
            </a:endParaRPr>
          </a:p>
          <a:p>
            <a:pPr algn="ctr"/>
            <a:r>
              <a:rPr lang="en-US" sz="3200" b="1" dirty="0">
                <a:solidFill>
                  <a:srgbClr val="0070C0"/>
                </a:solidFill>
              </a:rPr>
              <a:t>Questions and Answers</a:t>
            </a:r>
          </a:p>
        </p:txBody>
      </p:sp>
      <p:pic>
        <p:nvPicPr>
          <p:cNvPr id="9" name="Picture 8" descr="A group of people standing in a parking lot&#10;&#10;Description automatically generated">
            <a:extLst>
              <a:ext uri="{FF2B5EF4-FFF2-40B4-BE49-F238E27FC236}">
                <a16:creationId xmlns:a16="http://schemas.microsoft.com/office/drawing/2014/main" xmlns="" id="{6DC73656-6863-4266-9044-E4AC714DCD7B}"/>
              </a:ext>
            </a:extLst>
          </p:cNvPr>
          <p:cNvPicPr/>
          <p:nvPr/>
        </p:nvPicPr>
        <p:blipFill rotWithShape="1">
          <a:blip r:embed="rId4" cstate="print">
            <a:extLst>
              <a:ext uri="{28A0092B-C50C-407E-A947-70E740481C1C}">
                <a14:useLocalDpi xmlns:a14="http://schemas.microsoft.com/office/drawing/2010/main"/>
              </a:ext>
            </a:extLst>
          </a:blip>
          <a:srcRect/>
          <a:stretch/>
        </p:blipFill>
        <p:spPr bwMode="auto">
          <a:xfrm>
            <a:off x="634922" y="1269789"/>
            <a:ext cx="3192145" cy="2216150"/>
          </a:xfrm>
          <a:prstGeom prst="rect">
            <a:avLst/>
          </a:prstGeom>
          <a:ln>
            <a:noFill/>
          </a:ln>
          <a:extLst>
            <a:ext uri="{53640926-AAD7-44D8-BBD7-CCE9431645EC}">
              <a14:shadowObscured xmlns:a14="http://schemas.microsoft.com/office/drawing/2010/main"/>
            </a:ext>
          </a:extLst>
        </p:spPr>
      </p:pic>
      <p:pic>
        <p:nvPicPr>
          <p:cNvPr id="10" name="Picture 9" descr="A person standing in a kitchen&#10;&#10;Description automatically generated">
            <a:extLst>
              <a:ext uri="{FF2B5EF4-FFF2-40B4-BE49-F238E27FC236}">
                <a16:creationId xmlns:a16="http://schemas.microsoft.com/office/drawing/2014/main" xmlns="" id="{F8F65508-F40A-40E4-BE96-DC5ED5885FB5}"/>
              </a:ext>
            </a:extLst>
          </p:cNvPr>
          <p:cNvPicPr/>
          <p:nvPr/>
        </p:nvPicPr>
        <p:blipFill>
          <a:blip r:embed="rId5" cstate="print">
            <a:extLst>
              <a:ext uri="{28A0092B-C50C-407E-A947-70E740481C1C}">
                <a14:useLocalDpi xmlns:a14="http://schemas.microsoft.com/office/drawing/2010/main"/>
              </a:ext>
            </a:extLst>
          </a:blip>
          <a:stretch>
            <a:fillRect/>
          </a:stretch>
        </p:blipFill>
        <p:spPr>
          <a:xfrm>
            <a:off x="993140" y="4298315"/>
            <a:ext cx="2927350" cy="2194560"/>
          </a:xfrm>
          <a:prstGeom prst="rect">
            <a:avLst/>
          </a:prstGeom>
        </p:spPr>
      </p:pic>
    </p:spTree>
    <p:extLst>
      <p:ext uri="{BB962C8B-B14F-4D97-AF65-F5344CB8AC3E}">
        <p14:creationId xmlns:p14="http://schemas.microsoft.com/office/powerpoint/2010/main" val="1458803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xmlns="" id="{727D3692-CC12-5142-8F3E-8189428C3464}"/>
              </a:ext>
            </a:extLst>
          </p:cNvPr>
          <p:cNvPicPr>
            <a:picLocks noChangeAspect="1"/>
          </p:cNvPicPr>
          <p:nvPr/>
        </p:nvPicPr>
        <p:blipFill>
          <a:blip r:embed="rId2"/>
          <a:stretch>
            <a:fillRect/>
          </a:stretch>
        </p:blipFill>
        <p:spPr>
          <a:xfrm>
            <a:off x="-75414"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pic>
        <p:nvPicPr>
          <p:cNvPr id="5" name="Picture 4">
            <a:extLst>
              <a:ext uri="{FF2B5EF4-FFF2-40B4-BE49-F238E27FC236}">
                <a16:creationId xmlns:a16="http://schemas.microsoft.com/office/drawing/2014/main" xmlns="" id="{97F1374E-5953-44E1-886C-D13CB414D426}"/>
              </a:ext>
            </a:extLst>
          </p:cNvPr>
          <p:cNvPicPr>
            <a:picLocks noChangeAspect="1"/>
          </p:cNvPicPr>
          <p:nvPr/>
        </p:nvPicPr>
        <p:blipFill>
          <a:blip r:embed="rId3"/>
          <a:stretch>
            <a:fillRect/>
          </a:stretch>
        </p:blipFill>
        <p:spPr>
          <a:xfrm>
            <a:off x="7589363" y="1719926"/>
            <a:ext cx="4172743" cy="3757047"/>
          </a:xfrm>
          <a:prstGeom prst="rect">
            <a:avLst/>
          </a:prstGeom>
        </p:spPr>
      </p:pic>
      <p:sp>
        <p:nvSpPr>
          <p:cNvPr id="11" name="TextBox 10">
            <a:extLst>
              <a:ext uri="{FF2B5EF4-FFF2-40B4-BE49-F238E27FC236}">
                <a16:creationId xmlns:a16="http://schemas.microsoft.com/office/drawing/2014/main" xmlns="" id="{12F4D5B2-6A0D-4F20-BBD8-161F99B95FFB}"/>
              </a:ext>
            </a:extLst>
          </p:cNvPr>
          <p:cNvSpPr txBox="1"/>
          <p:nvPr/>
        </p:nvSpPr>
        <p:spPr>
          <a:xfrm>
            <a:off x="622169" y="1690688"/>
            <a:ext cx="6825006" cy="4062651"/>
          </a:xfrm>
          <a:prstGeom prst="rect">
            <a:avLst/>
          </a:prstGeom>
          <a:noFill/>
        </p:spPr>
        <p:txBody>
          <a:bodyPr wrap="square" rtlCol="0">
            <a:spAutoFit/>
          </a:bodyPr>
          <a:lstStyle/>
          <a:p>
            <a:r>
              <a:rPr lang="en-US" sz="2400" b="1" dirty="0">
                <a:solidFill>
                  <a:srgbClr val="0070C0"/>
                </a:solidFill>
              </a:rPr>
              <a:t>The Rockport-Fulton Value Proposition:</a:t>
            </a:r>
            <a:br>
              <a:rPr lang="en-US" sz="2400" b="1" dirty="0">
                <a:solidFill>
                  <a:srgbClr val="0070C0"/>
                </a:solidFill>
              </a:rPr>
            </a:br>
            <a:r>
              <a:rPr lang="en-US" sz="2400" b="1" dirty="0"/>
              <a:t/>
            </a:r>
            <a:br>
              <a:rPr lang="en-US" sz="2400" b="1" dirty="0"/>
            </a:br>
            <a:r>
              <a:rPr lang="en-US" sz="2400" b="1" i="1" dirty="0">
                <a:solidFill>
                  <a:srgbClr val="0070C0"/>
                </a:solidFill>
              </a:rPr>
              <a:t>Rockport/Fulton is poised to offer visitors and residents an elevated coastal experience. By highlighting the access to Rockport/Fulton’s pristine environment, active arts community, abundant seaside activities, and family-friendly atmosphere, Rockport/Fulton can attract the people, investment, and resources it will need to build the economy for its future.</a:t>
            </a:r>
            <a:endParaRPr lang="en-US" sz="2400" i="1" dirty="0">
              <a:solidFill>
                <a:srgbClr val="0070C0"/>
              </a:solidFill>
            </a:endParaRPr>
          </a:p>
          <a:p>
            <a:endParaRPr lang="en-US" dirty="0"/>
          </a:p>
        </p:txBody>
      </p:sp>
    </p:spTree>
    <p:extLst>
      <p:ext uri="{BB962C8B-B14F-4D97-AF65-F5344CB8AC3E}">
        <p14:creationId xmlns:p14="http://schemas.microsoft.com/office/powerpoint/2010/main" val="1934991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xmlns=""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5" name="Content Placeholder 4"/>
          <p:cNvSpPr>
            <a:spLocks noGrp="1"/>
          </p:cNvSpPr>
          <p:nvPr>
            <p:ph idx="1"/>
          </p:nvPr>
        </p:nvSpPr>
        <p:spPr>
          <a:xfrm>
            <a:off x="838200" y="1825625"/>
            <a:ext cx="10417404" cy="4168775"/>
          </a:xfrm>
        </p:spPr>
        <p:txBody>
          <a:bodyPr>
            <a:normAutofit fontScale="32500" lnSpcReduction="20000"/>
          </a:bodyPr>
          <a:lstStyle/>
          <a:p>
            <a:pPr marL="0" indent="0">
              <a:buNone/>
            </a:pPr>
            <a:r>
              <a:rPr lang="en-US" sz="5000" b="1" dirty="0">
                <a:solidFill>
                  <a:srgbClr val="0070C0"/>
                </a:solidFill>
              </a:rPr>
              <a:t>Community Aspirations refer to the community resident’s shared goals, beliefs, and expectations.  There are different categories of aspirations, each provide a greater understanding of the community. Based on a preliminary inquiry, the Rockport-Fulton residents aspire for a community that is:</a:t>
            </a:r>
            <a:br>
              <a:rPr lang="en-US" sz="5000" b="1" dirty="0">
                <a:solidFill>
                  <a:srgbClr val="0070C0"/>
                </a:solidFill>
              </a:rPr>
            </a:br>
            <a:endParaRPr lang="en-US" sz="5000" b="1" dirty="0">
              <a:solidFill>
                <a:srgbClr val="0070C0"/>
              </a:solidFill>
            </a:endParaRPr>
          </a:p>
          <a:p>
            <a:r>
              <a:rPr lang="en-US" sz="6200" b="1" dirty="0">
                <a:solidFill>
                  <a:srgbClr val="0070C0"/>
                </a:solidFill>
              </a:rPr>
              <a:t>Safe and Protected </a:t>
            </a:r>
            <a:r>
              <a:rPr lang="en-US" sz="3800" dirty="0">
                <a:solidFill>
                  <a:srgbClr val="0070C0"/>
                </a:solidFill>
              </a:rPr>
              <a:t>– a community that is free from violent crime, with first responders who work together to protect each person. Where people are physically safe and where medical and mental health care is available when needed. A community where communications and public utilities are both modern and reliable</a:t>
            </a:r>
          </a:p>
          <a:p>
            <a:r>
              <a:rPr lang="en-US" sz="6200" b="1" dirty="0">
                <a:solidFill>
                  <a:srgbClr val="0070C0"/>
                </a:solidFill>
              </a:rPr>
              <a:t>Future Facing </a:t>
            </a:r>
            <a:r>
              <a:rPr lang="en-US" sz="3800" dirty="0">
                <a:solidFill>
                  <a:srgbClr val="0070C0"/>
                </a:solidFill>
              </a:rPr>
              <a:t>– a community that protects the natural beauty, with community leaders who work together to plan the future.  Where there are strong public education opportunities for each child, and where everyone can enjoy good food and fun in a clean environment, with residents who can count on each other.</a:t>
            </a:r>
          </a:p>
          <a:p>
            <a:r>
              <a:rPr lang="en-US" sz="6200" b="1" dirty="0">
                <a:solidFill>
                  <a:srgbClr val="0070C0"/>
                </a:solidFill>
              </a:rPr>
              <a:t>Diverse and Prosperous </a:t>
            </a:r>
            <a:r>
              <a:rPr lang="en-US" sz="3800" dirty="0">
                <a:solidFill>
                  <a:srgbClr val="0070C0"/>
                </a:solidFill>
              </a:rPr>
              <a:t>– a community that values work and where differences are respected. Where everyone can be successful and where people can secure good paying jobs.</a:t>
            </a:r>
          </a:p>
          <a:p>
            <a:r>
              <a:rPr lang="en-US" sz="6200" b="1" dirty="0">
                <a:solidFill>
                  <a:srgbClr val="0070C0"/>
                </a:solidFill>
              </a:rPr>
              <a:t>Vibrant and Visionary </a:t>
            </a:r>
            <a:r>
              <a:rPr lang="en-US" sz="3800" dirty="0">
                <a:solidFill>
                  <a:srgbClr val="0070C0"/>
                </a:solidFill>
              </a:rPr>
              <a:t>– a community that is physically healthy, with easy access to outdoor activities.  A community without the signs of aging/crumbling. A community with variety, energy, and enthusiasm that is innovative when confronting issues.</a:t>
            </a:r>
          </a:p>
          <a:p>
            <a:r>
              <a:rPr lang="en-US" sz="6200" b="1" dirty="0">
                <a:solidFill>
                  <a:srgbClr val="0070C0"/>
                </a:solidFill>
              </a:rPr>
              <a:t>Supportive and Nurturing </a:t>
            </a:r>
            <a:r>
              <a:rPr lang="en-US" sz="3800" dirty="0">
                <a:solidFill>
                  <a:srgbClr val="0070C0"/>
                </a:solidFill>
              </a:rPr>
              <a:t>– a community where basic needs of everyone are met with a sense of order. A community that fuels creativity and where young people can find a job that is interesting and personally fulfilling.</a:t>
            </a:r>
          </a:p>
          <a:p>
            <a:r>
              <a:rPr lang="en-US" sz="6200" b="1" dirty="0">
                <a:solidFill>
                  <a:srgbClr val="0070C0"/>
                </a:solidFill>
              </a:rPr>
              <a:t>Just Plain Popular </a:t>
            </a:r>
            <a:r>
              <a:rPr lang="en-US" sz="3800" dirty="0">
                <a:solidFill>
                  <a:srgbClr val="0070C0"/>
                </a:solidFill>
              </a:rPr>
              <a:t>– a community that everyone finds attractive and is well known by many different people.</a:t>
            </a:r>
          </a:p>
          <a:p>
            <a:pPr lvl="1"/>
            <a:r>
              <a:rPr lang="en-US" sz="3800" dirty="0">
                <a:solidFill>
                  <a:srgbClr val="0070C0"/>
                </a:solidFill>
              </a:rPr>
              <a:t/>
            </a:r>
            <a:br>
              <a:rPr lang="en-US" sz="3800" dirty="0">
                <a:solidFill>
                  <a:srgbClr val="0070C0"/>
                </a:solidFill>
              </a:rPr>
            </a:br>
            <a:endParaRPr lang="en-US" sz="3800" dirty="0">
              <a:solidFill>
                <a:srgbClr val="0070C0"/>
              </a:solidFill>
            </a:endParaRPr>
          </a:p>
          <a:p>
            <a:pPr lvl="1"/>
            <a:endParaRPr lang="en-US" sz="1600" dirty="0">
              <a:solidFill>
                <a:srgbClr val="0070C0"/>
              </a:solidFill>
            </a:endParaRPr>
          </a:p>
          <a:p>
            <a:pPr lvl="1"/>
            <a:endParaRPr lang="en-US" sz="1600" dirty="0">
              <a:solidFill>
                <a:srgbClr val="0070C0"/>
              </a:solidFill>
            </a:endParaRPr>
          </a:p>
        </p:txBody>
      </p:sp>
    </p:spTree>
    <p:extLst>
      <p:ext uri="{BB962C8B-B14F-4D97-AF65-F5344CB8AC3E}">
        <p14:creationId xmlns:p14="http://schemas.microsoft.com/office/powerpoint/2010/main" val="484350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xmlns=""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6" name="Content Placeholder 5">
            <a:extLst>
              <a:ext uri="{FF2B5EF4-FFF2-40B4-BE49-F238E27FC236}">
                <a16:creationId xmlns:a16="http://schemas.microsoft.com/office/drawing/2014/main" xmlns="" id="{220617EB-8AE1-4DFD-BBE5-8F14047227B8}"/>
              </a:ext>
            </a:extLst>
          </p:cNvPr>
          <p:cNvSpPr>
            <a:spLocks noGrp="1"/>
          </p:cNvSpPr>
          <p:nvPr>
            <p:ph idx="1"/>
          </p:nvPr>
        </p:nvSpPr>
        <p:spPr/>
        <p:txBody>
          <a:bodyPr>
            <a:normAutofit/>
          </a:bodyPr>
          <a:lstStyle/>
          <a:p>
            <a:r>
              <a:rPr lang="en-US" dirty="0">
                <a:solidFill>
                  <a:srgbClr val="0070C0"/>
                </a:solidFill>
              </a:rPr>
              <a:t>The Community Model Canvas (CMC)</a:t>
            </a:r>
          </a:p>
          <a:p>
            <a:pPr lvl="1"/>
            <a:r>
              <a:rPr lang="en-US" dirty="0">
                <a:solidFill>
                  <a:srgbClr val="0070C0"/>
                </a:solidFill>
              </a:rPr>
              <a:t>A framework that will help to build and improve a community.</a:t>
            </a:r>
          </a:p>
          <a:p>
            <a:pPr lvl="1"/>
            <a:r>
              <a:rPr lang="en-US" dirty="0">
                <a:solidFill>
                  <a:srgbClr val="0070C0"/>
                </a:solidFill>
              </a:rPr>
              <a:t>The CMC specifies nine building blocks needed to provide an overview of how a community responds, serves, and grows in a desired direction.</a:t>
            </a:r>
          </a:p>
          <a:p>
            <a:pPr lvl="1"/>
            <a:r>
              <a:rPr lang="en-US" dirty="0">
                <a:solidFill>
                  <a:srgbClr val="0070C0"/>
                </a:solidFill>
              </a:rPr>
              <a:t>While the word community may mean something different to every person, the CMC concept is adaptive and flexible to meet the expectations for every community.</a:t>
            </a:r>
          </a:p>
          <a:p>
            <a:pPr lvl="1"/>
            <a:r>
              <a:rPr lang="en-US" dirty="0">
                <a:solidFill>
                  <a:srgbClr val="0070C0"/>
                </a:solidFill>
              </a:rPr>
              <a:t>The CMC promotes a unified understanding of the relationships, the values, and resource requirements, the partnerships, the costs and the success factors needed, wanted and desired within and among community members.</a:t>
            </a:r>
          </a:p>
          <a:p>
            <a:pPr lvl="1"/>
            <a:endParaRPr lang="en-US" dirty="0">
              <a:solidFill>
                <a:srgbClr val="0070C0"/>
              </a:solidFill>
            </a:endParaRPr>
          </a:p>
        </p:txBody>
      </p:sp>
    </p:spTree>
    <p:extLst>
      <p:ext uri="{BB962C8B-B14F-4D97-AF65-F5344CB8AC3E}">
        <p14:creationId xmlns:p14="http://schemas.microsoft.com/office/powerpoint/2010/main" val="377739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xmlns=""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6" name="Content Placeholder 5">
            <a:extLst>
              <a:ext uri="{FF2B5EF4-FFF2-40B4-BE49-F238E27FC236}">
                <a16:creationId xmlns:a16="http://schemas.microsoft.com/office/drawing/2014/main" xmlns="" id="{220617EB-8AE1-4DFD-BBE5-8F14047227B8}"/>
              </a:ext>
            </a:extLst>
          </p:cNvPr>
          <p:cNvSpPr>
            <a:spLocks noGrp="1"/>
          </p:cNvSpPr>
          <p:nvPr>
            <p:ph idx="1"/>
          </p:nvPr>
        </p:nvSpPr>
        <p:spPr/>
        <p:txBody>
          <a:bodyPr>
            <a:normAutofit/>
          </a:bodyPr>
          <a:lstStyle/>
          <a:p>
            <a:r>
              <a:rPr lang="en-US" dirty="0">
                <a:solidFill>
                  <a:srgbClr val="0070C0"/>
                </a:solidFill>
              </a:rPr>
              <a:t>The CMC process is iterative and cascading.</a:t>
            </a:r>
          </a:p>
          <a:p>
            <a:pPr lvl="1"/>
            <a:r>
              <a:rPr lang="en-US" dirty="0">
                <a:solidFill>
                  <a:srgbClr val="0070C0"/>
                </a:solidFill>
              </a:rPr>
              <a:t>A large-scale CMC guides the work of subordinate CMC activities.</a:t>
            </a:r>
          </a:p>
          <a:p>
            <a:pPr lvl="1"/>
            <a:r>
              <a:rPr lang="en-US" dirty="0">
                <a:solidFill>
                  <a:srgbClr val="0070C0"/>
                </a:solidFill>
              </a:rPr>
              <a:t>Each CMC provides greater granularity and details for the community and the individual entities within the community.</a:t>
            </a:r>
          </a:p>
          <a:p>
            <a:pPr lvl="1"/>
            <a:r>
              <a:rPr lang="en-US" dirty="0">
                <a:solidFill>
                  <a:srgbClr val="0070C0"/>
                </a:solidFill>
              </a:rPr>
              <a:t>The CMC process provides a methodology for creating and sustaining an entrepreneurial culture and ecosystem.</a:t>
            </a:r>
          </a:p>
          <a:p>
            <a:pPr lvl="1"/>
            <a:r>
              <a:rPr lang="en-US" dirty="0">
                <a:solidFill>
                  <a:srgbClr val="0070C0"/>
                </a:solidFill>
              </a:rPr>
              <a:t>The CMC process is adaptive and focused on the most important aspects of growth, shared values, predictable expectations, and prosperity.</a:t>
            </a:r>
          </a:p>
          <a:p>
            <a:pPr lvl="1"/>
            <a:endParaRPr lang="en-US" dirty="0">
              <a:solidFill>
                <a:srgbClr val="0070C0"/>
              </a:solidFill>
            </a:endParaRPr>
          </a:p>
        </p:txBody>
      </p:sp>
    </p:spTree>
    <p:extLst>
      <p:ext uri="{BB962C8B-B14F-4D97-AF65-F5344CB8AC3E}">
        <p14:creationId xmlns:p14="http://schemas.microsoft.com/office/powerpoint/2010/main" val="4246270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xmlns=""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pic>
        <p:nvPicPr>
          <p:cNvPr id="14" name="Picture 13" descr="Chart, treemap chart&#10;&#10;Description automatically generated">
            <a:extLst>
              <a:ext uri="{FF2B5EF4-FFF2-40B4-BE49-F238E27FC236}">
                <a16:creationId xmlns:a16="http://schemas.microsoft.com/office/drawing/2014/main" xmlns="" id="{F4708D56-D494-4F07-A0AF-336D4C860634}"/>
              </a:ext>
            </a:extLst>
          </p:cNvPr>
          <p:cNvPicPr>
            <a:picLocks noChangeAspect="1"/>
          </p:cNvPicPr>
          <p:nvPr/>
        </p:nvPicPr>
        <p:blipFill>
          <a:blip r:embed="rId3"/>
          <a:stretch>
            <a:fillRect/>
          </a:stretch>
        </p:blipFill>
        <p:spPr>
          <a:xfrm>
            <a:off x="1052208" y="1183281"/>
            <a:ext cx="10087583" cy="5391101"/>
          </a:xfrm>
          <a:prstGeom prst="rect">
            <a:avLst/>
          </a:prstGeom>
        </p:spPr>
      </p:pic>
      <p:sp>
        <p:nvSpPr>
          <p:cNvPr id="15" name="TextBox 14">
            <a:extLst>
              <a:ext uri="{FF2B5EF4-FFF2-40B4-BE49-F238E27FC236}">
                <a16:creationId xmlns:a16="http://schemas.microsoft.com/office/drawing/2014/main" xmlns="" id="{A0EC0C2D-B5CD-45C0-BE5D-C17C8D520F1A}"/>
              </a:ext>
            </a:extLst>
          </p:cNvPr>
          <p:cNvSpPr txBox="1"/>
          <p:nvPr/>
        </p:nvSpPr>
        <p:spPr>
          <a:xfrm>
            <a:off x="8968200" y="2554664"/>
            <a:ext cx="923827" cy="707886"/>
          </a:xfrm>
          <a:prstGeom prst="rect">
            <a:avLst/>
          </a:prstGeom>
          <a:noFill/>
        </p:spPr>
        <p:txBody>
          <a:bodyPr wrap="square" rtlCol="0">
            <a:spAutoFit/>
          </a:bodyPr>
          <a:lstStyle/>
          <a:p>
            <a:pPr algn="ctr"/>
            <a:r>
              <a:rPr lang="en-US" sz="4000" b="1" dirty="0"/>
              <a:t>1</a:t>
            </a:r>
          </a:p>
        </p:txBody>
      </p:sp>
      <p:sp>
        <p:nvSpPr>
          <p:cNvPr id="16" name="TextBox 15">
            <a:extLst>
              <a:ext uri="{FF2B5EF4-FFF2-40B4-BE49-F238E27FC236}">
                <a16:creationId xmlns:a16="http://schemas.microsoft.com/office/drawing/2014/main" xmlns="" id="{D42C8C05-4038-4630-B5B1-47EA198D5F15}"/>
              </a:ext>
            </a:extLst>
          </p:cNvPr>
          <p:cNvSpPr txBox="1"/>
          <p:nvPr/>
        </p:nvSpPr>
        <p:spPr>
          <a:xfrm>
            <a:off x="4727710" y="2707064"/>
            <a:ext cx="923827" cy="707886"/>
          </a:xfrm>
          <a:prstGeom prst="rect">
            <a:avLst/>
          </a:prstGeom>
          <a:noFill/>
        </p:spPr>
        <p:txBody>
          <a:bodyPr wrap="square" rtlCol="0">
            <a:spAutoFit/>
          </a:bodyPr>
          <a:lstStyle/>
          <a:p>
            <a:pPr algn="ctr"/>
            <a:r>
              <a:rPr lang="en-US" sz="4000" b="1" dirty="0"/>
              <a:t>2</a:t>
            </a:r>
          </a:p>
        </p:txBody>
      </p:sp>
      <p:sp>
        <p:nvSpPr>
          <p:cNvPr id="17" name="TextBox 16">
            <a:extLst>
              <a:ext uri="{FF2B5EF4-FFF2-40B4-BE49-F238E27FC236}">
                <a16:creationId xmlns:a16="http://schemas.microsoft.com/office/drawing/2014/main" xmlns="" id="{B0709CE8-5502-487E-BFA2-D7CABC22850D}"/>
              </a:ext>
            </a:extLst>
          </p:cNvPr>
          <p:cNvSpPr txBox="1"/>
          <p:nvPr/>
        </p:nvSpPr>
        <p:spPr>
          <a:xfrm>
            <a:off x="6575363" y="1971772"/>
            <a:ext cx="923827" cy="707886"/>
          </a:xfrm>
          <a:prstGeom prst="rect">
            <a:avLst/>
          </a:prstGeom>
          <a:noFill/>
        </p:spPr>
        <p:txBody>
          <a:bodyPr wrap="square" rtlCol="0">
            <a:spAutoFit/>
          </a:bodyPr>
          <a:lstStyle/>
          <a:p>
            <a:pPr algn="ctr"/>
            <a:r>
              <a:rPr lang="en-US" sz="4000" b="1" dirty="0"/>
              <a:t>3</a:t>
            </a:r>
          </a:p>
        </p:txBody>
      </p:sp>
      <p:sp>
        <p:nvSpPr>
          <p:cNvPr id="18" name="TextBox 17">
            <a:extLst>
              <a:ext uri="{FF2B5EF4-FFF2-40B4-BE49-F238E27FC236}">
                <a16:creationId xmlns:a16="http://schemas.microsoft.com/office/drawing/2014/main" xmlns="" id="{4A76E694-DC7E-4D1B-8C35-E4043891626A}"/>
              </a:ext>
            </a:extLst>
          </p:cNvPr>
          <p:cNvSpPr txBox="1"/>
          <p:nvPr/>
        </p:nvSpPr>
        <p:spPr>
          <a:xfrm>
            <a:off x="6547080" y="3734586"/>
            <a:ext cx="923827" cy="707886"/>
          </a:xfrm>
          <a:prstGeom prst="rect">
            <a:avLst/>
          </a:prstGeom>
          <a:noFill/>
        </p:spPr>
        <p:txBody>
          <a:bodyPr wrap="square" rtlCol="0">
            <a:spAutoFit/>
          </a:bodyPr>
          <a:lstStyle/>
          <a:p>
            <a:pPr algn="ctr"/>
            <a:r>
              <a:rPr lang="en-US" sz="4000" b="1" dirty="0"/>
              <a:t>4</a:t>
            </a:r>
          </a:p>
        </p:txBody>
      </p:sp>
      <p:sp>
        <p:nvSpPr>
          <p:cNvPr id="19" name="TextBox 18">
            <a:extLst>
              <a:ext uri="{FF2B5EF4-FFF2-40B4-BE49-F238E27FC236}">
                <a16:creationId xmlns:a16="http://schemas.microsoft.com/office/drawing/2014/main" xmlns="" id="{D940CA22-B194-4CAF-B743-99DB2AF7A4E0}"/>
              </a:ext>
            </a:extLst>
          </p:cNvPr>
          <p:cNvSpPr txBox="1"/>
          <p:nvPr/>
        </p:nvSpPr>
        <p:spPr>
          <a:xfrm>
            <a:off x="7555751" y="5214593"/>
            <a:ext cx="923827" cy="707886"/>
          </a:xfrm>
          <a:prstGeom prst="rect">
            <a:avLst/>
          </a:prstGeom>
          <a:noFill/>
        </p:spPr>
        <p:txBody>
          <a:bodyPr wrap="square" rtlCol="0">
            <a:spAutoFit/>
          </a:bodyPr>
          <a:lstStyle/>
          <a:p>
            <a:pPr algn="ctr"/>
            <a:r>
              <a:rPr lang="en-US" sz="4000" b="1" dirty="0"/>
              <a:t>9</a:t>
            </a:r>
          </a:p>
        </p:txBody>
      </p:sp>
      <p:sp>
        <p:nvSpPr>
          <p:cNvPr id="20" name="TextBox 19">
            <a:extLst>
              <a:ext uri="{FF2B5EF4-FFF2-40B4-BE49-F238E27FC236}">
                <a16:creationId xmlns:a16="http://schemas.microsoft.com/office/drawing/2014/main" xmlns="" id="{114C47F1-42FC-4D44-90C7-1E4FFEAECC0A}"/>
              </a:ext>
            </a:extLst>
          </p:cNvPr>
          <p:cNvSpPr txBox="1"/>
          <p:nvPr/>
        </p:nvSpPr>
        <p:spPr>
          <a:xfrm>
            <a:off x="2917763" y="2150882"/>
            <a:ext cx="923827" cy="707886"/>
          </a:xfrm>
          <a:prstGeom prst="rect">
            <a:avLst/>
          </a:prstGeom>
          <a:noFill/>
        </p:spPr>
        <p:txBody>
          <a:bodyPr wrap="square" rtlCol="0">
            <a:spAutoFit/>
          </a:bodyPr>
          <a:lstStyle/>
          <a:p>
            <a:pPr algn="ctr"/>
            <a:r>
              <a:rPr lang="en-US" sz="4000" b="1" dirty="0"/>
              <a:t>7</a:t>
            </a:r>
          </a:p>
        </p:txBody>
      </p:sp>
      <p:sp>
        <p:nvSpPr>
          <p:cNvPr id="21" name="TextBox 20">
            <a:extLst>
              <a:ext uri="{FF2B5EF4-FFF2-40B4-BE49-F238E27FC236}">
                <a16:creationId xmlns:a16="http://schemas.microsoft.com/office/drawing/2014/main" xmlns="" id="{62A63384-FB3D-4CD6-8338-5FF8B4143BFC}"/>
              </a:ext>
            </a:extLst>
          </p:cNvPr>
          <p:cNvSpPr txBox="1"/>
          <p:nvPr/>
        </p:nvSpPr>
        <p:spPr>
          <a:xfrm>
            <a:off x="1560306" y="2782480"/>
            <a:ext cx="923827" cy="707886"/>
          </a:xfrm>
          <a:prstGeom prst="rect">
            <a:avLst/>
          </a:prstGeom>
          <a:noFill/>
        </p:spPr>
        <p:txBody>
          <a:bodyPr wrap="square" rtlCol="0">
            <a:spAutoFit/>
          </a:bodyPr>
          <a:lstStyle/>
          <a:p>
            <a:pPr algn="ctr"/>
            <a:r>
              <a:rPr lang="en-US" sz="4000" b="1" dirty="0"/>
              <a:t>5</a:t>
            </a:r>
          </a:p>
        </p:txBody>
      </p:sp>
      <p:sp>
        <p:nvSpPr>
          <p:cNvPr id="22" name="TextBox 21">
            <a:extLst>
              <a:ext uri="{FF2B5EF4-FFF2-40B4-BE49-F238E27FC236}">
                <a16:creationId xmlns:a16="http://schemas.microsoft.com/office/drawing/2014/main" xmlns="" id="{34426F83-6E26-438B-8477-F8BF079543BC}"/>
              </a:ext>
            </a:extLst>
          </p:cNvPr>
          <p:cNvSpPr txBox="1"/>
          <p:nvPr/>
        </p:nvSpPr>
        <p:spPr>
          <a:xfrm>
            <a:off x="2908336" y="3696877"/>
            <a:ext cx="923827" cy="707886"/>
          </a:xfrm>
          <a:prstGeom prst="rect">
            <a:avLst/>
          </a:prstGeom>
          <a:noFill/>
        </p:spPr>
        <p:txBody>
          <a:bodyPr wrap="square" rtlCol="0">
            <a:spAutoFit/>
          </a:bodyPr>
          <a:lstStyle/>
          <a:p>
            <a:pPr algn="ctr"/>
            <a:r>
              <a:rPr lang="en-US" sz="4000" b="1" dirty="0"/>
              <a:t>6</a:t>
            </a:r>
          </a:p>
        </p:txBody>
      </p:sp>
      <p:sp>
        <p:nvSpPr>
          <p:cNvPr id="23" name="TextBox 22">
            <a:extLst>
              <a:ext uri="{FF2B5EF4-FFF2-40B4-BE49-F238E27FC236}">
                <a16:creationId xmlns:a16="http://schemas.microsoft.com/office/drawing/2014/main" xmlns="" id="{47393EDF-6FFB-4184-BA06-5CC78EBFE3D0}"/>
              </a:ext>
            </a:extLst>
          </p:cNvPr>
          <p:cNvSpPr txBox="1"/>
          <p:nvPr/>
        </p:nvSpPr>
        <p:spPr>
          <a:xfrm>
            <a:off x="2898910" y="5214593"/>
            <a:ext cx="923827" cy="707886"/>
          </a:xfrm>
          <a:prstGeom prst="rect">
            <a:avLst/>
          </a:prstGeom>
          <a:noFill/>
        </p:spPr>
        <p:txBody>
          <a:bodyPr wrap="square" rtlCol="0">
            <a:spAutoFit/>
          </a:bodyPr>
          <a:lstStyle/>
          <a:p>
            <a:pPr algn="ctr"/>
            <a:r>
              <a:rPr lang="en-US" sz="4000" b="1" dirty="0"/>
              <a:t>8</a:t>
            </a:r>
          </a:p>
        </p:txBody>
      </p:sp>
    </p:spTree>
    <p:extLst>
      <p:ext uri="{BB962C8B-B14F-4D97-AF65-F5344CB8AC3E}">
        <p14:creationId xmlns:p14="http://schemas.microsoft.com/office/powerpoint/2010/main" val="387193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xmlns=""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6" name="Content Placeholder 5">
            <a:extLst>
              <a:ext uri="{FF2B5EF4-FFF2-40B4-BE49-F238E27FC236}">
                <a16:creationId xmlns:a16="http://schemas.microsoft.com/office/drawing/2014/main" xmlns="" id="{220617EB-8AE1-4DFD-BBE5-8F14047227B8}"/>
              </a:ext>
            </a:extLst>
          </p:cNvPr>
          <p:cNvSpPr>
            <a:spLocks noGrp="1"/>
          </p:cNvSpPr>
          <p:nvPr>
            <p:ph idx="1"/>
          </p:nvPr>
        </p:nvSpPr>
        <p:spPr/>
        <p:txBody>
          <a:bodyPr>
            <a:normAutofit fontScale="92500" lnSpcReduction="20000"/>
          </a:bodyPr>
          <a:lstStyle/>
          <a:p>
            <a:pPr marL="0" indent="0" algn="ctr">
              <a:buNone/>
            </a:pPr>
            <a:endParaRPr lang="en-US" dirty="0">
              <a:solidFill>
                <a:srgbClr val="0070C0"/>
              </a:solidFill>
            </a:endParaRPr>
          </a:p>
          <a:p>
            <a:pPr marL="0" indent="0" algn="ctr">
              <a:buNone/>
            </a:pPr>
            <a:r>
              <a:rPr lang="en-US" b="1" dirty="0">
                <a:solidFill>
                  <a:srgbClr val="0070C0"/>
                </a:solidFill>
              </a:rPr>
              <a:t>An Exercise in CMC Development</a:t>
            </a:r>
          </a:p>
          <a:p>
            <a:pPr marL="0" indent="0" algn="ctr">
              <a:buNone/>
            </a:pPr>
            <a:endParaRPr lang="en-US" dirty="0">
              <a:solidFill>
                <a:srgbClr val="0070C0"/>
              </a:solidFill>
            </a:endParaRPr>
          </a:p>
          <a:p>
            <a:pPr marL="0" indent="0">
              <a:buNone/>
            </a:pPr>
            <a:r>
              <a:rPr lang="en-US" dirty="0">
                <a:solidFill>
                  <a:srgbClr val="0070C0"/>
                </a:solidFill>
              </a:rPr>
              <a:t>Assumptions:</a:t>
            </a:r>
          </a:p>
          <a:p>
            <a:r>
              <a:rPr lang="en-US" dirty="0">
                <a:solidFill>
                  <a:srgbClr val="0070C0"/>
                </a:solidFill>
              </a:rPr>
              <a:t>Rockport-Fulton desires to attract small to mid-sized light technology manufacturing firms into the community to do business in each of the identified opportunity zones.</a:t>
            </a:r>
          </a:p>
          <a:p>
            <a:r>
              <a:rPr lang="en-US" dirty="0">
                <a:solidFill>
                  <a:srgbClr val="0070C0"/>
                </a:solidFill>
              </a:rPr>
              <a:t>The firm size desired is between 5 and 20 employees with annual revenue of between $5 - $20 million for each firm.</a:t>
            </a:r>
          </a:p>
          <a:p>
            <a:r>
              <a:rPr lang="en-US" dirty="0">
                <a:solidFill>
                  <a:srgbClr val="0070C0"/>
                </a:solidFill>
              </a:rPr>
              <a:t>The employment base is 50 percent managerial, administrative, &amp; sales; 30 percent technical/skill-based; and 20 percent clerical, semi-skilled, &amp; support.</a:t>
            </a:r>
          </a:p>
          <a:p>
            <a:pPr lvl="1"/>
            <a:endParaRPr lang="en-US" dirty="0">
              <a:solidFill>
                <a:srgbClr val="0070C0"/>
              </a:solidFill>
            </a:endParaRPr>
          </a:p>
        </p:txBody>
      </p:sp>
    </p:spTree>
    <p:extLst>
      <p:ext uri="{BB962C8B-B14F-4D97-AF65-F5344CB8AC3E}">
        <p14:creationId xmlns:p14="http://schemas.microsoft.com/office/powerpoint/2010/main" val="4134548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825625"/>
            <a:ext cx="10515600" cy="4168775"/>
          </a:xfrm>
        </p:spPr>
        <p:txBody>
          <a:bodyPr>
            <a:normAutofit/>
          </a:bodyPr>
          <a:lstStyle/>
          <a:p>
            <a:endParaRPr lang="en-US" sz="2200" dirty="0">
              <a:solidFill>
                <a:srgbClr val="0070C0"/>
              </a:solidFill>
            </a:endParaRPr>
          </a:p>
          <a:p>
            <a:pPr marL="0" indent="0">
              <a:buNone/>
            </a:pPr>
            <a:endParaRPr lang="en-US" sz="2200" dirty="0">
              <a:solidFill>
                <a:srgbClr val="0070C0"/>
              </a:solidFill>
            </a:endParaRPr>
          </a:p>
          <a:p>
            <a:pPr marL="0" indent="0">
              <a:buNone/>
            </a:pPr>
            <a:endParaRPr lang="en-US" sz="2200" dirty="0">
              <a:solidFill>
                <a:srgbClr val="0070C0"/>
              </a:solidFill>
            </a:endParaRPr>
          </a:p>
          <a:p>
            <a:pPr marL="0" indent="0">
              <a:buNone/>
            </a:pPr>
            <a:endParaRPr lang="en-US" sz="2000" dirty="0"/>
          </a:p>
        </p:txBody>
      </p:sp>
      <p:pic>
        <p:nvPicPr>
          <p:cNvPr id="15" name="Picture 14" descr="Text&#10;&#10;Description automatically generated">
            <a:extLst>
              <a:ext uri="{FF2B5EF4-FFF2-40B4-BE49-F238E27FC236}">
                <a16:creationId xmlns:a16="http://schemas.microsoft.com/office/drawing/2014/main" xmlns="" id="{08EB0348-4ACC-4AF2-BDCF-13A128934F4B}"/>
              </a:ext>
            </a:extLst>
          </p:cNvPr>
          <p:cNvPicPr>
            <a:picLocks noChangeAspect="1"/>
          </p:cNvPicPr>
          <p:nvPr/>
        </p:nvPicPr>
        <p:blipFill>
          <a:blip r:embed="rId2"/>
          <a:stretch>
            <a:fillRect/>
          </a:stretch>
        </p:blipFill>
        <p:spPr>
          <a:xfrm>
            <a:off x="2011326" y="254995"/>
            <a:ext cx="8169348" cy="6348010"/>
          </a:xfrm>
          <a:prstGeom prst="rect">
            <a:avLst/>
          </a:prstGeom>
        </p:spPr>
      </p:pic>
    </p:spTree>
    <p:extLst>
      <p:ext uri="{BB962C8B-B14F-4D97-AF65-F5344CB8AC3E}">
        <p14:creationId xmlns:p14="http://schemas.microsoft.com/office/powerpoint/2010/main" val="1746262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TotalTime>
  <Words>607</Words>
  <Application>Microsoft Office PowerPoint</Application>
  <PresentationFormat>Widescreen</PresentationFormat>
  <Paragraphs>93</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Eras Bold ITC</vt:lpstr>
      <vt:lpstr>Office Theme</vt:lpstr>
      <vt:lpstr>PowerPoint Presentation</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Facilitating Our Future Series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Marisa</dc:creator>
  <cp:lastModifiedBy>Kent Byus</cp:lastModifiedBy>
  <cp:revision>104</cp:revision>
  <cp:lastPrinted>2021-01-13T17:31:46Z</cp:lastPrinted>
  <dcterms:created xsi:type="dcterms:W3CDTF">2020-09-02T22:21:52Z</dcterms:created>
  <dcterms:modified xsi:type="dcterms:W3CDTF">2021-01-13T20:05:26Z</dcterms:modified>
</cp:coreProperties>
</file>