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6" r:id="rId3"/>
    <p:sldId id="259" r:id="rId4"/>
    <p:sldId id="260" r:id="rId5"/>
    <p:sldId id="262" r:id="rId6"/>
    <p:sldId id="263" r:id="rId7"/>
    <p:sldId id="264" r:id="rId8"/>
    <p:sldId id="277" r:id="rId9"/>
    <p:sldId id="278" r:id="rId10"/>
    <p:sldId id="279" r:id="rId11"/>
    <p:sldId id="280" r:id="rId12"/>
    <p:sldId id="281" r:id="rId13"/>
    <p:sldId id="282" r:id="rId14"/>
    <p:sldId id="283"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rgbClr val="0070C0"/>
                </a:solidFill>
              </a:rPr>
              <a:t>Safe and Protected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Not Important</c:v>
                </c:pt>
              </c:strCache>
            </c:strRef>
          </c:tx>
          <c:spPr>
            <a:solidFill>
              <a:srgbClr val="FF0000"/>
            </a:solidFill>
            <a:ln>
              <a:noFill/>
            </a:ln>
            <a:effectLst/>
            <a:sp3d/>
          </c:spPr>
          <c:invertIfNegative val="0"/>
          <c:dPt>
            <c:idx val="0"/>
            <c:invertIfNegative val="0"/>
            <c:bubble3D val="0"/>
            <c:spPr>
              <a:solidFill>
                <a:schemeClr val="tx1"/>
              </a:solidFill>
              <a:ln>
                <a:noFill/>
              </a:ln>
              <a:effectLst/>
              <a:sp3d/>
            </c:spPr>
            <c:extLst>
              <c:ext xmlns:c16="http://schemas.microsoft.com/office/drawing/2014/chart" uri="{C3380CC4-5D6E-409C-BE32-E72D297353CC}">
                <c16:uniqueId val="{00000007-EA22-4521-A4E1-1A62E04365F0}"/>
              </c:ext>
            </c:extLst>
          </c:dPt>
          <c:dPt>
            <c:idx val="1"/>
            <c:invertIfNegative val="0"/>
            <c:bubble3D val="0"/>
            <c:spPr>
              <a:solidFill>
                <a:schemeClr val="tx1"/>
              </a:solidFill>
              <a:ln>
                <a:noFill/>
              </a:ln>
              <a:effectLst/>
              <a:sp3d/>
            </c:spPr>
            <c:extLst>
              <c:ext xmlns:c16="http://schemas.microsoft.com/office/drawing/2014/chart" uri="{C3380CC4-5D6E-409C-BE32-E72D297353CC}">
                <c16:uniqueId val="{00000008-EA22-4521-A4E1-1A62E04365F0}"/>
              </c:ext>
            </c:extLst>
          </c:dPt>
          <c:dPt>
            <c:idx val="2"/>
            <c:invertIfNegative val="0"/>
            <c:bubble3D val="0"/>
            <c:spPr>
              <a:solidFill>
                <a:schemeClr val="tx1"/>
              </a:solidFill>
              <a:ln>
                <a:noFill/>
              </a:ln>
              <a:effectLst/>
              <a:sp3d/>
            </c:spPr>
            <c:extLst>
              <c:ext xmlns:c16="http://schemas.microsoft.com/office/drawing/2014/chart" uri="{C3380CC4-5D6E-409C-BE32-E72D297353CC}">
                <c16:uniqueId val="{00000009-EA22-4521-A4E1-1A62E04365F0}"/>
              </c:ext>
            </c:extLst>
          </c:dPt>
          <c:dPt>
            <c:idx val="4"/>
            <c:invertIfNegative val="0"/>
            <c:bubble3D val="0"/>
            <c:spPr>
              <a:solidFill>
                <a:schemeClr val="tx1"/>
              </a:solidFill>
              <a:ln>
                <a:noFill/>
              </a:ln>
              <a:effectLst/>
              <a:sp3d/>
            </c:spPr>
            <c:extLst>
              <c:ext xmlns:c16="http://schemas.microsoft.com/office/drawing/2014/chart" uri="{C3380CC4-5D6E-409C-BE32-E72D297353CC}">
                <c16:uniqueId val="{0000000A-EA22-4521-A4E1-1A62E04365F0}"/>
              </c:ext>
            </c:extLst>
          </c:dPt>
          <c:cat>
            <c:strRef>
              <c:f>Sheet1!$A$2:$A$6</c:f>
              <c:strCache>
                <c:ptCount val="5"/>
                <c:pt idx="0">
                  <c:v>Free of Violent Crime</c:v>
                </c:pt>
                <c:pt idx="1">
                  <c:v>First responders who work together to protect each person</c:v>
                </c:pt>
                <c:pt idx="2">
                  <c:v>People are physically safe</c:v>
                </c:pt>
                <c:pt idx="3">
                  <c:v>Medical and mental health care is available when needed</c:v>
                </c:pt>
                <c:pt idx="4">
                  <c:v>Communications and public utilities are modern and reliable</c:v>
                </c:pt>
              </c:strCache>
            </c:strRef>
          </c:cat>
          <c:val>
            <c:numRef>
              <c:f>Sheet1!$B$2:$B$6</c:f>
              <c:numCache>
                <c:formatCode>General</c:formatCode>
                <c:ptCount val="5"/>
                <c:pt idx="0">
                  <c:v>0</c:v>
                </c:pt>
                <c:pt idx="1">
                  <c:v>0</c:v>
                </c:pt>
                <c:pt idx="2">
                  <c:v>0</c:v>
                </c:pt>
                <c:pt idx="3">
                  <c:v>2.2999999999999998</c:v>
                </c:pt>
                <c:pt idx="4">
                  <c:v>0</c:v>
                </c:pt>
              </c:numCache>
            </c:numRef>
          </c:val>
          <c:extLst>
            <c:ext xmlns:c16="http://schemas.microsoft.com/office/drawing/2014/chart" uri="{C3380CC4-5D6E-409C-BE32-E72D297353CC}">
              <c16:uniqueId val="{00000000-EA22-4521-A4E1-1A62E04365F0}"/>
            </c:ext>
          </c:extLst>
        </c:ser>
        <c:ser>
          <c:idx val="1"/>
          <c:order val="1"/>
          <c:tx>
            <c:strRef>
              <c:f>Sheet1!$C$1</c:f>
              <c:strCache>
                <c:ptCount val="1"/>
                <c:pt idx="0">
                  <c:v>Somewhat Important</c:v>
                </c:pt>
              </c:strCache>
            </c:strRef>
          </c:tx>
          <c:spPr>
            <a:solidFill>
              <a:srgbClr val="00B050"/>
            </a:solidFill>
            <a:ln>
              <a:noFill/>
            </a:ln>
            <a:effectLst/>
            <a:sp3d/>
          </c:spPr>
          <c:invertIfNegative val="0"/>
          <c:cat>
            <c:strRef>
              <c:f>Sheet1!$A$2:$A$6</c:f>
              <c:strCache>
                <c:ptCount val="5"/>
                <c:pt idx="0">
                  <c:v>Free of Violent Crime</c:v>
                </c:pt>
                <c:pt idx="1">
                  <c:v>First responders who work together to protect each person</c:v>
                </c:pt>
                <c:pt idx="2">
                  <c:v>People are physically safe</c:v>
                </c:pt>
                <c:pt idx="3">
                  <c:v>Medical and mental health care is available when needed</c:v>
                </c:pt>
                <c:pt idx="4">
                  <c:v>Communications and public utilities are modern and reliable</c:v>
                </c:pt>
              </c:strCache>
            </c:strRef>
          </c:cat>
          <c:val>
            <c:numRef>
              <c:f>Sheet1!$C$2:$C$6</c:f>
              <c:numCache>
                <c:formatCode>General</c:formatCode>
                <c:ptCount val="5"/>
                <c:pt idx="0">
                  <c:v>2.2999999999999998</c:v>
                </c:pt>
                <c:pt idx="1">
                  <c:v>3.5</c:v>
                </c:pt>
                <c:pt idx="2">
                  <c:v>4.7</c:v>
                </c:pt>
                <c:pt idx="3">
                  <c:v>5.8</c:v>
                </c:pt>
                <c:pt idx="4">
                  <c:v>10.5</c:v>
                </c:pt>
              </c:numCache>
            </c:numRef>
          </c:val>
          <c:extLst>
            <c:ext xmlns:c16="http://schemas.microsoft.com/office/drawing/2014/chart" uri="{C3380CC4-5D6E-409C-BE32-E72D297353CC}">
              <c16:uniqueId val="{00000001-EA22-4521-A4E1-1A62E04365F0}"/>
            </c:ext>
          </c:extLst>
        </c:ser>
        <c:ser>
          <c:idx val="2"/>
          <c:order val="2"/>
          <c:tx>
            <c:strRef>
              <c:f>Sheet1!$D$1</c:f>
              <c:strCache>
                <c:ptCount val="1"/>
                <c:pt idx="0">
                  <c:v>Very Important</c:v>
                </c:pt>
              </c:strCache>
            </c:strRef>
          </c:tx>
          <c:spPr>
            <a:solidFill>
              <a:srgbClr val="00B0F0"/>
            </a:solidFill>
            <a:ln>
              <a:noFill/>
            </a:ln>
            <a:effectLst/>
            <a:sp3d/>
          </c:spPr>
          <c:invertIfNegative val="0"/>
          <c:cat>
            <c:strRef>
              <c:f>Sheet1!$A$2:$A$6</c:f>
              <c:strCache>
                <c:ptCount val="5"/>
                <c:pt idx="0">
                  <c:v>Free of Violent Crime</c:v>
                </c:pt>
                <c:pt idx="1">
                  <c:v>First responders who work together to protect each person</c:v>
                </c:pt>
                <c:pt idx="2">
                  <c:v>People are physically safe</c:v>
                </c:pt>
                <c:pt idx="3">
                  <c:v>Medical and mental health care is available when needed</c:v>
                </c:pt>
                <c:pt idx="4">
                  <c:v>Communications and public utilities are modern and reliable</c:v>
                </c:pt>
              </c:strCache>
            </c:strRef>
          </c:cat>
          <c:val>
            <c:numRef>
              <c:f>Sheet1!$D$2:$D$6</c:f>
              <c:numCache>
                <c:formatCode>General</c:formatCode>
                <c:ptCount val="5"/>
                <c:pt idx="0">
                  <c:v>97.7</c:v>
                </c:pt>
                <c:pt idx="1">
                  <c:v>96.5</c:v>
                </c:pt>
                <c:pt idx="2">
                  <c:v>95.3</c:v>
                </c:pt>
                <c:pt idx="3">
                  <c:v>91.9</c:v>
                </c:pt>
                <c:pt idx="4">
                  <c:v>89.5</c:v>
                </c:pt>
              </c:numCache>
            </c:numRef>
          </c:val>
          <c:extLst>
            <c:ext xmlns:c16="http://schemas.microsoft.com/office/drawing/2014/chart" uri="{C3380CC4-5D6E-409C-BE32-E72D297353CC}">
              <c16:uniqueId val="{00000002-EA22-4521-A4E1-1A62E04365F0}"/>
            </c:ext>
          </c:extLst>
        </c:ser>
        <c:dLbls>
          <c:showLegendKey val="0"/>
          <c:showVal val="0"/>
          <c:showCatName val="0"/>
          <c:showSerName val="0"/>
          <c:showPercent val="0"/>
          <c:showBubbleSize val="0"/>
        </c:dLbls>
        <c:gapWidth val="150"/>
        <c:shape val="box"/>
        <c:axId val="713230808"/>
        <c:axId val="713231136"/>
        <c:axId val="714806656"/>
      </c:bar3DChart>
      <c:catAx>
        <c:axId val="713230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231136"/>
        <c:crosses val="autoZero"/>
        <c:auto val="1"/>
        <c:lblAlgn val="ctr"/>
        <c:lblOffset val="100"/>
        <c:noMultiLvlLbl val="0"/>
      </c:catAx>
      <c:valAx>
        <c:axId val="71323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230808"/>
        <c:crosses val="autoZero"/>
        <c:crossBetween val="between"/>
      </c:valAx>
      <c:serAx>
        <c:axId val="71480665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23113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aseline="0" dirty="0">
                <a:solidFill>
                  <a:srgbClr val="0070C0"/>
                </a:solidFill>
              </a:rPr>
              <a:t>Future Facing</a:t>
            </a:r>
            <a:endParaRPr lang="en-US" sz="2800" dirty="0">
              <a:solidFill>
                <a:srgbClr val="0070C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Not Important</c:v>
                </c:pt>
              </c:strCache>
            </c:strRef>
          </c:tx>
          <c:spPr>
            <a:solidFill>
              <a:srgbClr val="FF0000"/>
            </a:solidFill>
            <a:ln>
              <a:noFill/>
            </a:ln>
            <a:effectLst/>
            <a:sp3d/>
          </c:spPr>
          <c:invertIfNegative val="0"/>
          <c:dPt>
            <c:idx val="1"/>
            <c:invertIfNegative val="0"/>
            <c:bubble3D val="0"/>
            <c:spPr>
              <a:solidFill>
                <a:schemeClr val="tx1"/>
              </a:solidFill>
              <a:ln>
                <a:noFill/>
              </a:ln>
              <a:effectLst/>
              <a:sp3d/>
            </c:spPr>
            <c:extLst>
              <c:ext xmlns:c16="http://schemas.microsoft.com/office/drawing/2014/chart" uri="{C3380CC4-5D6E-409C-BE32-E72D297353CC}">
                <c16:uniqueId val="{00000003-D0FC-4D13-B759-AE97DE53455D}"/>
              </c:ext>
            </c:extLst>
          </c:dPt>
          <c:dPt>
            <c:idx val="2"/>
            <c:invertIfNegative val="0"/>
            <c:bubble3D val="0"/>
            <c:spPr>
              <a:solidFill>
                <a:schemeClr val="tx1"/>
              </a:solidFill>
              <a:ln>
                <a:noFill/>
              </a:ln>
              <a:effectLst/>
              <a:sp3d/>
            </c:spPr>
            <c:extLst>
              <c:ext xmlns:c16="http://schemas.microsoft.com/office/drawing/2014/chart" uri="{C3380CC4-5D6E-409C-BE32-E72D297353CC}">
                <c16:uniqueId val="{00000004-D0FC-4D13-B759-AE97DE53455D}"/>
              </c:ext>
            </c:extLst>
          </c:dPt>
          <c:dPt>
            <c:idx val="3"/>
            <c:invertIfNegative val="0"/>
            <c:bubble3D val="0"/>
            <c:spPr>
              <a:solidFill>
                <a:schemeClr val="tx1"/>
              </a:solidFill>
              <a:ln>
                <a:noFill/>
              </a:ln>
              <a:effectLst/>
              <a:sp3d/>
            </c:spPr>
            <c:extLst>
              <c:ext xmlns:c16="http://schemas.microsoft.com/office/drawing/2014/chart" uri="{C3380CC4-5D6E-409C-BE32-E72D297353CC}">
                <c16:uniqueId val="{00000005-D0FC-4D13-B759-AE97DE53455D}"/>
              </c:ext>
            </c:extLst>
          </c:dPt>
          <c:cat>
            <c:strRef>
              <c:f>Sheet1!$A$2:$A$6</c:f>
              <c:strCache>
                <c:ptCount val="5"/>
                <c:pt idx="0">
                  <c:v>Protect the natural beauty</c:v>
                </c:pt>
                <c:pt idx="1">
                  <c:v>Leaders work together to plan the future</c:v>
                </c:pt>
                <c:pt idx="2">
                  <c:v>Strong public education opportunities for each child</c:v>
                </c:pt>
                <c:pt idx="3">
                  <c:v>Everyone can enjoy good food and fun in a clean environment</c:v>
                </c:pt>
                <c:pt idx="4">
                  <c:v>Residents can count on each other</c:v>
                </c:pt>
              </c:strCache>
            </c:strRef>
          </c:cat>
          <c:val>
            <c:numRef>
              <c:f>Sheet1!$B$2:$B$6</c:f>
              <c:numCache>
                <c:formatCode>General</c:formatCode>
                <c:ptCount val="5"/>
                <c:pt idx="0">
                  <c:v>1.2</c:v>
                </c:pt>
                <c:pt idx="1">
                  <c:v>0</c:v>
                </c:pt>
                <c:pt idx="2">
                  <c:v>0</c:v>
                </c:pt>
                <c:pt idx="3">
                  <c:v>0</c:v>
                </c:pt>
                <c:pt idx="4">
                  <c:v>1.2</c:v>
                </c:pt>
              </c:numCache>
            </c:numRef>
          </c:val>
          <c:extLst>
            <c:ext xmlns:c16="http://schemas.microsoft.com/office/drawing/2014/chart" uri="{C3380CC4-5D6E-409C-BE32-E72D297353CC}">
              <c16:uniqueId val="{00000000-D0FC-4D13-B759-AE97DE53455D}"/>
            </c:ext>
          </c:extLst>
        </c:ser>
        <c:ser>
          <c:idx val="1"/>
          <c:order val="1"/>
          <c:tx>
            <c:strRef>
              <c:f>Sheet1!$C$1</c:f>
              <c:strCache>
                <c:ptCount val="1"/>
                <c:pt idx="0">
                  <c:v>Somewhat Important</c:v>
                </c:pt>
              </c:strCache>
            </c:strRef>
          </c:tx>
          <c:spPr>
            <a:solidFill>
              <a:srgbClr val="00B050"/>
            </a:solidFill>
            <a:ln>
              <a:noFill/>
            </a:ln>
            <a:effectLst/>
            <a:sp3d/>
          </c:spPr>
          <c:invertIfNegative val="0"/>
          <c:cat>
            <c:strRef>
              <c:f>Sheet1!$A$2:$A$6</c:f>
              <c:strCache>
                <c:ptCount val="5"/>
                <c:pt idx="0">
                  <c:v>Protect the natural beauty</c:v>
                </c:pt>
                <c:pt idx="1">
                  <c:v>Leaders work together to plan the future</c:v>
                </c:pt>
                <c:pt idx="2">
                  <c:v>Strong public education opportunities for each child</c:v>
                </c:pt>
                <c:pt idx="3">
                  <c:v>Everyone can enjoy good food and fun in a clean environment</c:v>
                </c:pt>
                <c:pt idx="4">
                  <c:v>Residents can count on each other</c:v>
                </c:pt>
              </c:strCache>
            </c:strRef>
          </c:cat>
          <c:val>
            <c:numRef>
              <c:f>Sheet1!$C$2:$C$6</c:f>
              <c:numCache>
                <c:formatCode>General</c:formatCode>
                <c:ptCount val="5"/>
                <c:pt idx="0">
                  <c:v>9.3000000000000007</c:v>
                </c:pt>
                <c:pt idx="1">
                  <c:v>14</c:v>
                </c:pt>
                <c:pt idx="2">
                  <c:v>15.1</c:v>
                </c:pt>
                <c:pt idx="3">
                  <c:v>18.600000000000001</c:v>
                </c:pt>
                <c:pt idx="4">
                  <c:v>16.3</c:v>
                </c:pt>
              </c:numCache>
            </c:numRef>
          </c:val>
          <c:extLst>
            <c:ext xmlns:c16="http://schemas.microsoft.com/office/drawing/2014/chart" uri="{C3380CC4-5D6E-409C-BE32-E72D297353CC}">
              <c16:uniqueId val="{00000001-D0FC-4D13-B759-AE97DE53455D}"/>
            </c:ext>
          </c:extLst>
        </c:ser>
        <c:ser>
          <c:idx val="2"/>
          <c:order val="2"/>
          <c:tx>
            <c:strRef>
              <c:f>Sheet1!$D$1</c:f>
              <c:strCache>
                <c:ptCount val="1"/>
                <c:pt idx="0">
                  <c:v>Very Important</c:v>
                </c:pt>
              </c:strCache>
            </c:strRef>
          </c:tx>
          <c:spPr>
            <a:solidFill>
              <a:srgbClr val="00B0F0"/>
            </a:solidFill>
            <a:ln>
              <a:noFill/>
            </a:ln>
            <a:effectLst/>
            <a:sp3d/>
          </c:spPr>
          <c:invertIfNegative val="0"/>
          <c:cat>
            <c:strRef>
              <c:f>Sheet1!$A$2:$A$6</c:f>
              <c:strCache>
                <c:ptCount val="5"/>
                <c:pt idx="0">
                  <c:v>Protect the natural beauty</c:v>
                </c:pt>
                <c:pt idx="1">
                  <c:v>Leaders work together to plan the future</c:v>
                </c:pt>
                <c:pt idx="2">
                  <c:v>Strong public education opportunities for each child</c:v>
                </c:pt>
                <c:pt idx="3">
                  <c:v>Everyone can enjoy good food and fun in a clean environment</c:v>
                </c:pt>
                <c:pt idx="4">
                  <c:v>Residents can count on each other</c:v>
                </c:pt>
              </c:strCache>
            </c:strRef>
          </c:cat>
          <c:val>
            <c:numRef>
              <c:f>Sheet1!$D$2:$D$6</c:f>
              <c:numCache>
                <c:formatCode>General</c:formatCode>
                <c:ptCount val="5"/>
                <c:pt idx="0">
                  <c:v>89.5</c:v>
                </c:pt>
                <c:pt idx="1">
                  <c:v>86</c:v>
                </c:pt>
                <c:pt idx="2">
                  <c:v>84.9</c:v>
                </c:pt>
                <c:pt idx="3">
                  <c:v>81.400000000000006</c:v>
                </c:pt>
                <c:pt idx="4">
                  <c:v>82.6</c:v>
                </c:pt>
              </c:numCache>
            </c:numRef>
          </c:val>
          <c:extLst>
            <c:ext xmlns:c16="http://schemas.microsoft.com/office/drawing/2014/chart" uri="{C3380CC4-5D6E-409C-BE32-E72D297353CC}">
              <c16:uniqueId val="{00000002-D0FC-4D13-B759-AE97DE53455D}"/>
            </c:ext>
          </c:extLst>
        </c:ser>
        <c:dLbls>
          <c:showLegendKey val="0"/>
          <c:showVal val="0"/>
          <c:showCatName val="0"/>
          <c:showSerName val="0"/>
          <c:showPercent val="0"/>
          <c:showBubbleSize val="0"/>
        </c:dLbls>
        <c:gapWidth val="150"/>
        <c:shape val="box"/>
        <c:axId val="466402640"/>
        <c:axId val="466403296"/>
        <c:axId val="694986632"/>
      </c:bar3DChart>
      <c:catAx>
        <c:axId val="466402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03296"/>
        <c:crosses val="autoZero"/>
        <c:auto val="1"/>
        <c:lblAlgn val="ctr"/>
        <c:lblOffset val="100"/>
        <c:noMultiLvlLbl val="0"/>
      </c:catAx>
      <c:valAx>
        <c:axId val="46640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02640"/>
        <c:crosses val="autoZero"/>
        <c:crossBetween val="between"/>
      </c:valAx>
      <c:serAx>
        <c:axId val="69498663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0329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rgbClr val="0070C0"/>
                </a:solidFill>
              </a:rPr>
              <a:t>Diverse and Prosperous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Not Important</c:v>
                </c:pt>
              </c:strCache>
            </c:strRef>
          </c:tx>
          <c:spPr>
            <a:solidFill>
              <a:schemeClr val="tx1"/>
            </a:solidFill>
            <a:ln>
              <a:noFill/>
            </a:ln>
            <a:effectLst/>
            <a:sp3d/>
          </c:spPr>
          <c:invertIfNegative val="0"/>
          <c:cat>
            <c:strRef>
              <c:f>Sheet1!$A$2:$A$5</c:f>
              <c:strCache>
                <c:ptCount val="4"/>
                <c:pt idx="0">
                  <c:v>Values work</c:v>
                </c:pt>
                <c:pt idx="1">
                  <c:v>Differences are respected</c:v>
                </c:pt>
                <c:pt idx="2">
                  <c:v>Everyone has the opportunity to be successful</c:v>
                </c:pt>
                <c:pt idx="3">
                  <c:v>People can secure good paying jobs</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642-400D-92A7-6B5CF8666106}"/>
            </c:ext>
          </c:extLst>
        </c:ser>
        <c:ser>
          <c:idx val="1"/>
          <c:order val="1"/>
          <c:tx>
            <c:strRef>
              <c:f>Sheet1!$C$1</c:f>
              <c:strCache>
                <c:ptCount val="1"/>
                <c:pt idx="0">
                  <c:v>Somewhat Important</c:v>
                </c:pt>
              </c:strCache>
            </c:strRef>
          </c:tx>
          <c:spPr>
            <a:solidFill>
              <a:srgbClr val="00B050"/>
            </a:solidFill>
            <a:ln>
              <a:noFill/>
            </a:ln>
            <a:effectLst/>
            <a:sp3d/>
          </c:spPr>
          <c:invertIfNegative val="0"/>
          <c:cat>
            <c:strRef>
              <c:f>Sheet1!$A$2:$A$5</c:f>
              <c:strCache>
                <c:ptCount val="4"/>
                <c:pt idx="0">
                  <c:v>Values work</c:v>
                </c:pt>
                <c:pt idx="1">
                  <c:v>Differences are respected</c:v>
                </c:pt>
                <c:pt idx="2">
                  <c:v>Everyone has the opportunity to be successful</c:v>
                </c:pt>
                <c:pt idx="3">
                  <c:v>People can secure good paying jobs</c:v>
                </c:pt>
              </c:strCache>
            </c:strRef>
          </c:cat>
          <c:val>
            <c:numRef>
              <c:f>Sheet1!$C$2:$C$5</c:f>
              <c:numCache>
                <c:formatCode>General</c:formatCode>
                <c:ptCount val="4"/>
                <c:pt idx="0">
                  <c:v>19.8</c:v>
                </c:pt>
                <c:pt idx="1">
                  <c:v>19.8</c:v>
                </c:pt>
                <c:pt idx="2">
                  <c:v>19.8</c:v>
                </c:pt>
                <c:pt idx="3">
                  <c:v>20.9</c:v>
                </c:pt>
              </c:numCache>
            </c:numRef>
          </c:val>
          <c:extLst>
            <c:ext xmlns:c16="http://schemas.microsoft.com/office/drawing/2014/chart" uri="{C3380CC4-5D6E-409C-BE32-E72D297353CC}">
              <c16:uniqueId val="{00000001-2642-400D-92A7-6B5CF8666106}"/>
            </c:ext>
          </c:extLst>
        </c:ser>
        <c:ser>
          <c:idx val="2"/>
          <c:order val="2"/>
          <c:tx>
            <c:strRef>
              <c:f>Sheet1!$D$1</c:f>
              <c:strCache>
                <c:ptCount val="1"/>
                <c:pt idx="0">
                  <c:v>Very Important</c:v>
                </c:pt>
              </c:strCache>
            </c:strRef>
          </c:tx>
          <c:spPr>
            <a:solidFill>
              <a:srgbClr val="00B0F0"/>
            </a:solidFill>
            <a:ln>
              <a:noFill/>
            </a:ln>
            <a:effectLst/>
            <a:sp3d/>
          </c:spPr>
          <c:invertIfNegative val="0"/>
          <c:cat>
            <c:strRef>
              <c:f>Sheet1!$A$2:$A$5</c:f>
              <c:strCache>
                <c:ptCount val="4"/>
                <c:pt idx="0">
                  <c:v>Values work</c:v>
                </c:pt>
                <c:pt idx="1">
                  <c:v>Differences are respected</c:v>
                </c:pt>
                <c:pt idx="2">
                  <c:v>Everyone has the opportunity to be successful</c:v>
                </c:pt>
                <c:pt idx="3">
                  <c:v>People can secure good paying jobs</c:v>
                </c:pt>
              </c:strCache>
            </c:strRef>
          </c:cat>
          <c:val>
            <c:numRef>
              <c:f>Sheet1!$D$2:$D$5</c:f>
              <c:numCache>
                <c:formatCode>General</c:formatCode>
                <c:ptCount val="4"/>
                <c:pt idx="0">
                  <c:v>80.2</c:v>
                </c:pt>
                <c:pt idx="1">
                  <c:v>80.2</c:v>
                </c:pt>
                <c:pt idx="2">
                  <c:v>80.2</c:v>
                </c:pt>
                <c:pt idx="3">
                  <c:v>79.099999999999994</c:v>
                </c:pt>
              </c:numCache>
            </c:numRef>
          </c:val>
          <c:extLst>
            <c:ext xmlns:c16="http://schemas.microsoft.com/office/drawing/2014/chart" uri="{C3380CC4-5D6E-409C-BE32-E72D297353CC}">
              <c16:uniqueId val="{00000002-2642-400D-92A7-6B5CF8666106}"/>
            </c:ext>
          </c:extLst>
        </c:ser>
        <c:dLbls>
          <c:showLegendKey val="0"/>
          <c:showVal val="0"/>
          <c:showCatName val="0"/>
          <c:showSerName val="0"/>
          <c:showPercent val="0"/>
          <c:showBubbleSize val="0"/>
        </c:dLbls>
        <c:gapWidth val="150"/>
        <c:shape val="box"/>
        <c:axId val="466404936"/>
        <c:axId val="466401656"/>
        <c:axId val="877053488"/>
      </c:bar3DChart>
      <c:catAx>
        <c:axId val="466404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01656"/>
        <c:crosses val="autoZero"/>
        <c:auto val="1"/>
        <c:lblAlgn val="ctr"/>
        <c:lblOffset val="100"/>
        <c:noMultiLvlLbl val="0"/>
      </c:catAx>
      <c:valAx>
        <c:axId val="466401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04936"/>
        <c:crosses val="autoZero"/>
        <c:crossBetween val="between"/>
      </c:valAx>
      <c:serAx>
        <c:axId val="87705348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0165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rgbClr val="0070C0"/>
                </a:solidFill>
              </a:rPr>
              <a:t>Vibrant</a:t>
            </a:r>
            <a:r>
              <a:rPr lang="en-US" sz="2800" baseline="0" dirty="0">
                <a:solidFill>
                  <a:srgbClr val="0070C0"/>
                </a:solidFill>
              </a:rPr>
              <a:t> and Visionary </a:t>
            </a:r>
            <a:endParaRPr lang="en-US" sz="2800" dirty="0">
              <a:solidFill>
                <a:srgbClr val="0070C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Not Important</c:v>
                </c:pt>
              </c:strCache>
            </c:strRef>
          </c:tx>
          <c:spPr>
            <a:solidFill>
              <a:srgbClr val="FF0000"/>
            </a:solidFill>
            <a:ln>
              <a:noFill/>
            </a:ln>
            <a:effectLst/>
            <a:sp3d/>
          </c:spPr>
          <c:invertIfNegative val="0"/>
          <c:dPt>
            <c:idx val="0"/>
            <c:invertIfNegative val="0"/>
            <c:bubble3D val="0"/>
            <c:spPr>
              <a:solidFill>
                <a:schemeClr val="tx1"/>
              </a:solidFill>
              <a:ln>
                <a:noFill/>
              </a:ln>
              <a:effectLst/>
              <a:sp3d/>
            </c:spPr>
            <c:extLst>
              <c:ext xmlns:c16="http://schemas.microsoft.com/office/drawing/2014/chart" uri="{C3380CC4-5D6E-409C-BE32-E72D297353CC}">
                <c16:uniqueId val="{00000003-9545-4F02-832B-B190335B120F}"/>
              </c:ext>
            </c:extLst>
          </c:dPt>
          <c:dPt>
            <c:idx val="4"/>
            <c:invertIfNegative val="0"/>
            <c:bubble3D val="0"/>
            <c:spPr>
              <a:solidFill>
                <a:schemeClr val="tx1"/>
              </a:solidFill>
              <a:ln>
                <a:noFill/>
              </a:ln>
              <a:effectLst/>
              <a:sp3d/>
            </c:spPr>
            <c:extLst>
              <c:ext xmlns:c16="http://schemas.microsoft.com/office/drawing/2014/chart" uri="{C3380CC4-5D6E-409C-BE32-E72D297353CC}">
                <c16:uniqueId val="{00000004-9545-4F02-832B-B190335B120F}"/>
              </c:ext>
            </c:extLst>
          </c:dPt>
          <c:cat>
            <c:strRef>
              <c:f>Sheet1!$A$2:$A$6</c:f>
              <c:strCache>
                <c:ptCount val="5"/>
                <c:pt idx="0">
                  <c:v>Physicall healthy</c:v>
                </c:pt>
                <c:pt idx="1">
                  <c:v>Easy access to outdoor activities</c:v>
                </c:pt>
                <c:pt idx="2">
                  <c:v>Without the  sign of aging/crumbling</c:v>
                </c:pt>
                <c:pt idx="3">
                  <c:v>With variety, energy, and enthusiasm</c:v>
                </c:pt>
                <c:pt idx="4">
                  <c:v>Innovative when confronting issues</c:v>
                </c:pt>
              </c:strCache>
            </c:strRef>
          </c:cat>
          <c:val>
            <c:numRef>
              <c:f>Sheet1!$B$2:$B$6</c:f>
              <c:numCache>
                <c:formatCode>General</c:formatCode>
                <c:ptCount val="5"/>
                <c:pt idx="0">
                  <c:v>0</c:v>
                </c:pt>
                <c:pt idx="1">
                  <c:v>0</c:v>
                </c:pt>
                <c:pt idx="2">
                  <c:v>1.2</c:v>
                </c:pt>
                <c:pt idx="3">
                  <c:v>1.2</c:v>
                </c:pt>
                <c:pt idx="4">
                  <c:v>0</c:v>
                </c:pt>
              </c:numCache>
            </c:numRef>
          </c:val>
          <c:extLst>
            <c:ext xmlns:c16="http://schemas.microsoft.com/office/drawing/2014/chart" uri="{C3380CC4-5D6E-409C-BE32-E72D297353CC}">
              <c16:uniqueId val="{00000000-9545-4F02-832B-B190335B120F}"/>
            </c:ext>
          </c:extLst>
        </c:ser>
        <c:ser>
          <c:idx val="1"/>
          <c:order val="1"/>
          <c:tx>
            <c:strRef>
              <c:f>Sheet1!$C$1</c:f>
              <c:strCache>
                <c:ptCount val="1"/>
                <c:pt idx="0">
                  <c:v>Somewhat Important</c:v>
                </c:pt>
              </c:strCache>
            </c:strRef>
          </c:tx>
          <c:spPr>
            <a:solidFill>
              <a:srgbClr val="00B050"/>
            </a:solidFill>
            <a:ln>
              <a:noFill/>
            </a:ln>
            <a:effectLst/>
            <a:sp3d/>
          </c:spPr>
          <c:invertIfNegative val="0"/>
          <c:cat>
            <c:strRef>
              <c:f>Sheet1!$A$2:$A$6</c:f>
              <c:strCache>
                <c:ptCount val="5"/>
                <c:pt idx="0">
                  <c:v>Physicall healthy</c:v>
                </c:pt>
                <c:pt idx="1">
                  <c:v>Easy access to outdoor activities</c:v>
                </c:pt>
                <c:pt idx="2">
                  <c:v>Without the  sign of aging/crumbling</c:v>
                </c:pt>
                <c:pt idx="3">
                  <c:v>With variety, energy, and enthusiasm</c:v>
                </c:pt>
                <c:pt idx="4">
                  <c:v>Innovative when confronting issues</c:v>
                </c:pt>
              </c:strCache>
            </c:strRef>
          </c:cat>
          <c:val>
            <c:numRef>
              <c:f>Sheet1!$C$2:$C$6</c:f>
              <c:numCache>
                <c:formatCode>General</c:formatCode>
                <c:ptCount val="5"/>
                <c:pt idx="0">
                  <c:v>23.3</c:v>
                </c:pt>
                <c:pt idx="1">
                  <c:v>24.4</c:v>
                </c:pt>
                <c:pt idx="2">
                  <c:v>24.4</c:v>
                </c:pt>
                <c:pt idx="3">
                  <c:v>26.7</c:v>
                </c:pt>
                <c:pt idx="4">
                  <c:v>30.2</c:v>
                </c:pt>
              </c:numCache>
            </c:numRef>
          </c:val>
          <c:extLst>
            <c:ext xmlns:c16="http://schemas.microsoft.com/office/drawing/2014/chart" uri="{C3380CC4-5D6E-409C-BE32-E72D297353CC}">
              <c16:uniqueId val="{00000001-9545-4F02-832B-B190335B120F}"/>
            </c:ext>
          </c:extLst>
        </c:ser>
        <c:ser>
          <c:idx val="2"/>
          <c:order val="2"/>
          <c:tx>
            <c:strRef>
              <c:f>Sheet1!$D$1</c:f>
              <c:strCache>
                <c:ptCount val="1"/>
                <c:pt idx="0">
                  <c:v>Very Important</c:v>
                </c:pt>
              </c:strCache>
            </c:strRef>
          </c:tx>
          <c:spPr>
            <a:solidFill>
              <a:srgbClr val="00B0F0"/>
            </a:solidFill>
            <a:ln>
              <a:noFill/>
            </a:ln>
            <a:effectLst/>
            <a:sp3d/>
          </c:spPr>
          <c:invertIfNegative val="0"/>
          <c:cat>
            <c:strRef>
              <c:f>Sheet1!$A$2:$A$6</c:f>
              <c:strCache>
                <c:ptCount val="5"/>
                <c:pt idx="0">
                  <c:v>Physicall healthy</c:v>
                </c:pt>
                <c:pt idx="1">
                  <c:v>Easy access to outdoor activities</c:v>
                </c:pt>
                <c:pt idx="2">
                  <c:v>Without the  sign of aging/crumbling</c:v>
                </c:pt>
                <c:pt idx="3">
                  <c:v>With variety, energy, and enthusiasm</c:v>
                </c:pt>
                <c:pt idx="4">
                  <c:v>Innovative when confronting issues</c:v>
                </c:pt>
              </c:strCache>
            </c:strRef>
          </c:cat>
          <c:val>
            <c:numRef>
              <c:f>Sheet1!$D$2:$D$6</c:f>
              <c:numCache>
                <c:formatCode>General</c:formatCode>
                <c:ptCount val="5"/>
                <c:pt idx="0">
                  <c:v>76.7</c:v>
                </c:pt>
                <c:pt idx="1">
                  <c:v>75.599999999999994</c:v>
                </c:pt>
                <c:pt idx="2">
                  <c:v>74.400000000000006</c:v>
                </c:pt>
                <c:pt idx="3">
                  <c:v>72.099999999999994</c:v>
                </c:pt>
                <c:pt idx="4">
                  <c:v>69.8</c:v>
                </c:pt>
              </c:numCache>
            </c:numRef>
          </c:val>
          <c:extLst>
            <c:ext xmlns:c16="http://schemas.microsoft.com/office/drawing/2014/chart" uri="{C3380CC4-5D6E-409C-BE32-E72D297353CC}">
              <c16:uniqueId val="{00000002-9545-4F02-832B-B190335B120F}"/>
            </c:ext>
          </c:extLst>
        </c:ser>
        <c:dLbls>
          <c:showLegendKey val="0"/>
          <c:showVal val="0"/>
          <c:showCatName val="0"/>
          <c:showSerName val="0"/>
          <c:showPercent val="0"/>
          <c:showBubbleSize val="0"/>
        </c:dLbls>
        <c:gapWidth val="150"/>
        <c:shape val="box"/>
        <c:axId val="470223456"/>
        <c:axId val="470222472"/>
        <c:axId val="692255592"/>
      </c:bar3DChart>
      <c:catAx>
        <c:axId val="470223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222472"/>
        <c:crosses val="autoZero"/>
        <c:auto val="1"/>
        <c:lblAlgn val="ctr"/>
        <c:lblOffset val="100"/>
        <c:noMultiLvlLbl val="0"/>
      </c:catAx>
      <c:valAx>
        <c:axId val="470222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223456"/>
        <c:crosses val="autoZero"/>
        <c:crossBetween val="between"/>
      </c:valAx>
      <c:serAx>
        <c:axId val="69225559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222472"/>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rgbClr val="0070C0"/>
                </a:solidFill>
              </a:rPr>
              <a:t>Supportive and Nurturing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Not Important</c:v>
                </c:pt>
              </c:strCache>
            </c:strRef>
          </c:tx>
          <c:spPr>
            <a:solidFill>
              <a:srgbClr val="FF0000"/>
            </a:solidFill>
            <a:ln>
              <a:noFill/>
            </a:ln>
            <a:effectLst/>
            <a:sp3d/>
          </c:spPr>
          <c:invertIfNegative val="0"/>
          <c:cat>
            <c:strRef>
              <c:f>Sheet1!$A$2:$A$5</c:f>
              <c:strCache>
                <c:ptCount val="4"/>
                <c:pt idx="0">
                  <c:v>Basic needs are met</c:v>
                </c:pt>
                <c:pt idx="1">
                  <c:v>With a sense of order</c:v>
                </c:pt>
                <c:pt idx="2">
                  <c:v>That fuels creativity</c:v>
                </c:pt>
                <c:pt idx="3">
                  <c:v>Young people can find a job that is interesting and personally fulfilling</c:v>
                </c:pt>
              </c:strCache>
            </c:strRef>
          </c:cat>
          <c:val>
            <c:numRef>
              <c:f>Sheet1!$B$2:$B$5</c:f>
              <c:numCache>
                <c:formatCode>General</c:formatCode>
                <c:ptCount val="4"/>
                <c:pt idx="0">
                  <c:v>2.2999999999999998</c:v>
                </c:pt>
                <c:pt idx="1">
                  <c:v>3.5</c:v>
                </c:pt>
                <c:pt idx="2">
                  <c:v>1.2</c:v>
                </c:pt>
                <c:pt idx="3">
                  <c:v>1.2</c:v>
                </c:pt>
              </c:numCache>
            </c:numRef>
          </c:val>
          <c:extLst>
            <c:ext xmlns:c16="http://schemas.microsoft.com/office/drawing/2014/chart" uri="{C3380CC4-5D6E-409C-BE32-E72D297353CC}">
              <c16:uniqueId val="{00000000-255A-4709-9AF4-4698B957C80B}"/>
            </c:ext>
          </c:extLst>
        </c:ser>
        <c:ser>
          <c:idx val="1"/>
          <c:order val="1"/>
          <c:tx>
            <c:strRef>
              <c:f>Sheet1!$C$1</c:f>
              <c:strCache>
                <c:ptCount val="1"/>
                <c:pt idx="0">
                  <c:v>Somewhat Important</c:v>
                </c:pt>
              </c:strCache>
            </c:strRef>
          </c:tx>
          <c:spPr>
            <a:solidFill>
              <a:srgbClr val="00B050"/>
            </a:solidFill>
            <a:ln>
              <a:noFill/>
            </a:ln>
            <a:effectLst/>
            <a:sp3d/>
          </c:spPr>
          <c:invertIfNegative val="0"/>
          <c:cat>
            <c:strRef>
              <c:f>Sheet1!$A$2:$A$5</c:f>
              <c:strCache>
                <c:ptCount val="4"/>
                <c:pt idx="0">
                  <c:v>Basic needs are met</c:v>
                </c:pt>
                <c:pt idx="1">
                  <c:v>With a sense of order</c:v>
                </c:pt>
                <c:pt idx="2">
                  <c:v>That fuels creativity</c:v>
                </c:pt>
                <c:pt idx="3">
                  <c:v>Young people can find a job that is interesting and personally fulfilling</c:v>
                </c:pt>
              </c:strCache>
            </c:strRef>
          </c:cat>
          <c:val>
            <c:numRef>
              <c:f>Sheet1!$C$2:$C$5</c:f>
              <c:numCache>
                <c:formatCode>General</c:formatCode>
                <c:ptCount val="4"/>
                <c:pt idx="0">
                  <c:v>26.7</c:v>
                </c:pt>
                <c:pt idx="1">
                  <c:v>33.700000000000003</c:v>
                </c:pt>
                <c:pt idx="2">
                  <c:v>40.700000000000003</c:v>
                </c:pt>
                <c:pt idx="3">
                  <c:v>44.2</c:v>
                </c:pt>
              </c:numCache>
            </c:numRef>
          </c:val>
          <c:extLst>
            <c:ext xmlns:c16="http://schemas.microsoft.com/office/drawing/2014/chart" uri="{C3380CC4-5D6E-409C-BE32-E72D297353CC}">
              <c16:uniqueId val="{00000001-255A-4709-9AF4-4698B957C80B}"/>
            </c:ext>
          </c:extLst>
        </c:ser>
        <c:ser>
          <c:idx val="2"/>
          <c:order val="2"/>
          <c:tx>
            <c:strRef>
              <c:f>Sheet1!$D$1</c:f>
              <c:strCache>
                <c:ptCount val="1"/>
                <c:pt idx="0">
                  <c:v>Very Important</c:v>
                </c:pt>
              </c:strCache>
            </c:strRef>
          </c:tx>
          <c:spPr>
            <a:solidFill>
              <a:srgbClr val="00B0F0"/>
            </a:solidFill>
            <a:ln>
              <a:noFill/>
            </a:ln>
            <a:effectLst/>
            <a:sp3d/>
          </c:spPr>
          <c:invertIfNegative val="0"/>
          <c:cat>
            <c:strRef>
              <c:f>Sheet1!$A$2:$A$5</c:f>
              <c:strCache>
                <c:ptCount val="4"/>
                <c:pt idx="0">
                  <c:v>Basic needs are met</c:v>
                </c:pt>
                <c:pt idx="1">
                  <c:v>With a sense of order</c:v>
                </c:pt>
                <c:pt idx="2">
                  <c:v>That fuels creativity</c:v>
                </c:pt>
                <c:pt idx="3">
                  <c:v>Young people can find a job that is interesting and personally fulfilling</c:v>
                </c:pt>
              </c:strCache>
            </c:strRef>
          </c:cat>
          <c:val>
            <c:numRef>
              <c:f>Sheet1!$D$2:$D$5</c:f>
              <c:numCache>
                <c:formatCode>General</c:formatCode>
                <c:ptCount val="4"/>
                <c:pt idx="0">
                  <c:v>70.900000000000006</c:v>
                </c:pt>
                <c:pt idx="1">
                  <c:v>62.8</c:v>
                </c:pt>
                <c:pt idx="2">
                  <c:v>58.1</c:v>
                </c:pt>
                <c:pt idx="3">
                  <c:v>54.7</c:v>
                </c:pt>
              </c:numCache>
            </c:numRef>
          </c:val>
          <c:extLst>
            <c:ext xmlns:c16="http://schemas.microsoft.com/office/drawing/2014/chart" uri="{C3380CC4-5D6E-409C-BE32-E72D297353CC}">
              <c16:uniqueId val="{00000002-255A-4709-9AF4-4698B957C80B}"/>
            </c:ext>
          </c:extLst>
        </c:ser>
        <c:dLbls>
          <c:showLegendKey val="0"/>
          <c:showVal val="0"/>
          <c:showCatName val="0"/>
          <c:showSerName val="0"/>
          <c:showPercent val="0"/>
          <c:showBubbleSize val="0"/>
        </c:dLbls>
        <c:gapWidth val="150"/>
        <c:shape val="box"/>
        <c:axId val="712225512"/>
        <c:axId val="712227480"/>
        <c:axId val="683565488"/>
      </c:bar3DChart>
      <c:catAx>
        <c:axId val="712225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227480"/>
        <c:crosses val="autoZero"/>
        <c:auto val="1"/>
        <c:lblAlgn val="ctr"/>
        <c:lblOffset val="100"/>
        <c:noMultiLvlLbl val="0"/>
      </c:catAx>
      <c:valAx>
        <c:axId val="712227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225512"/>
        <c:crosses val="autoZero"/>
        <c:crossBetween val="between"/>
      </c:valAx>
      <c:serAx>
        <c:axId val="68356548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22748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rgbClr val="0070C0"/>
                </a:solidFill>
              </a:rPr>
              <a:t>Just Plain Popular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Not Important</c:v>
                </c:pt>
              </c:strCache>
            </c:strRef>
          </c:tx>
          <c:spPr>
            <a:solidFill>
              <a:srgbClr val="FF0000"/>
            </a:solidFill>
            <a:ln>
              <a:noFill/>
            </a:ln>
            <a:effectLst/>
            <a:sp3d/>
          </c:spPr>
          <c:invertIfNegative val="0"/>
          <c:cat>
            <c:strRef>
              <c:f>Sheet1!$A$2:$A$3</c:f>
              <c:strCache>
                <c:ptCount val="2"/>
                <c:pt idx="0">
                  <c:v>Everyone finds attractive</c:v>
                </c:pt>
                <c:pt idx="1">
                  <c:v>Well known by many different people</c:v>
                </c:pt>
              </c:strCache>
            </c:strRef>
          </c:cat>
          <c:val>
            <c:numRef>
              <c:f>Sheet1!$B$2:$B$3</c:f>
              <c:numCache>
                <c:formatCode>General</c:formatCode>
                <c:ptCount val="2"/>
                <c:pt idx="0">
                  <c:v>5.8</c:v>
                </c:pt>
                <c:pt idx="1">
                  <c:v>15.1</c:v>
                </c:pt>
              </c:numCache>
            </c:numRef>
          </c:val>
          <c:extLst>
            <c:ext xmlns:c16="http://schemas.microsoft.com/office/drawing/2014/chart" uri="{C3380CC4-5D6E-409C-BE32-E72D297353CC}">
              <c16:uniqueId val="{00000000-FC68-4D05-ABCA-0850C19F78EF}"/>
            </c:ext>
          </c:extLst>
        </c:ser>
        <c:ser>
          <c:idx val="1"/>
          <c:order val="1"/>
          <c:tx>
            <c:strRef>
              <c:f>Sheet1!$C$1</c:f>
              <c:strCache>
                <c:ptCount val="1"/>
                <c:pt idx="0">
                  <c:v>Somewhat Important</c:v>
                </c:pt>
              </c:strCache>
            </c:strRef>
          </c:tx>
          <c:spPr>
            <a:solidFill>
              <a:srgbClr val="00B050"/>
            </a:solidFill>
            <a:ln>
              <a:noFill/>
            </a:ln>
            <a:effectLst/>
            <a:sp3d/>
          </c:spPr>
          <c:invertIfNegative val="0"/>
          <c:cat>
            <c:strRef>
              <c:f>Sheet1!$A$2:$A$3</c:f>
              <c:strCache>
                <c:ptCount val="2"/>
                <c:pt idx="0">
                  <c:v>Everyone finds attractive</c:v>
                </c:pt>
                <c:pt idx="1">
                  <c:v>Well known by many different people</c:v>
                </c:pt>
              </c:strCache>
            </c:strRef>
          </c:cat>
          <c:val>
            <c:numRef>
              <c:f>Sheet1!$C$2:$C$3</c:f>
              <c:numCache>
                <c:formatCode>General</c:formatCode>
                <c:ptCount val="2"/>
                <c:pt idx="0">
                  <c:v>44.2</c:v>
                </c:pt>
                <c:pt idx="1">
                  <c:v>39.5</c:v>
                </c:pt>
              </c:numCache>
            </c:numRef>
          </c:val>
          <c:extLst>
            <c:ext xmlns:c16="http://schemas.microsoft.com/office/drawing/2014/chart" uri="{C3380CC4-5D6E-409C-BE32-E72D297353CC}">
              <c16:uniqueId val="{00000001-FC68-4D05-ABCA-0850C19F78EF}"/>
            </c:ext>
          </c:extLst>
        </c:ser>
        <c:ser>
          <c:idx val="2"/>
          <c:order val="2"/>
          <c:tx>
            <c:strRef>
              <c:f>Sheet1!$D$1</c:f>
              <c:strCache>
                <c:ptCount val="1"/>
                <c:pt idx="0">
                  <c:v>Very Important</c:v>
                </c:pt>
              </c:strCache>
            </c:strRef>
          </c:tx>
          <c:spPr>
            <a:solidFill>
              <a:srgbClr val="00B0F0"/>
            </a:solidFill>
            <a:ln>
              <a:noFill/>
            </a:ln>
            <a:effectLst/>
            <a:sp3d/>
          </c:spPr>
          <c:invertIfNegative val="0"/>
          <c:cat>
            <c:strRef>
              <c:f>Sheet1!$A$2:$A$3</c:f>
              <c:strCache>
                <c:ptCount val="2"/>
                <c:pt idx="0">
                  <c:v>Everyone finds attractive</c:v>
                </c:pt>
                <c:pt idx="1">
                  <c:v>Well known by many different people</c:v>
                </c:pt>
              </c:strCache>
            </c:strRef>
          </c:cat>
          <c:val>
            <c:numRef>
              <c:f>Sheet1!$D$2:$D$3</c:f>
              <c:numCache>
                <c:formatCode>General</c:formatCode>
                <c:ptCount val="2"/>
                <c:pt idx="0">
                  <c:v>50</c:v>
                </c:pt>
                <c:pt idx="1">
                  <c:v>45.3</c:v>
                </c:pt>
              </c:numCache>
            </c:numRef>
          </c:val>
          <c:extLst>
            <c:ext xmlns:c16="http://schemas.microsoft.com/office/drawing/2014/chart" uri="{C3380CC4-5D6E-409C-BE32-E72D297353CC}">
              <c16:uniqueId val="{00000002-FC68-4D05-ABCA-0850C19F78EF}"/>
            </c:ext>
          </c:extLst>
        </c:ser>
        <c:dLbls>
          <c:showLegendKey val="0"/>
          <c:showVal val="0"/>
          <c:showCatName val="0"/>
          <c:showSerName val="0"/>
          <c:showPercent val="0"/>
          <c:showBubbleSize val="0"/>
        </c:dLbls>
        <c:gapWidth val="150"/>
        <c:shape val="box"/>
        <c:axId val="879650384"/>
        <c:axId val="879654648"/>
        <c:axId val="474610912"/>
      </c:bar3DChart>
      <c:catAx>
        <c:axId val="879650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9654648"/>
        <c:crosses val="autoZero"/>
        <c:auto val="1"/>
        <c:lblAlgn val="ctr"/>
        <c:lblOffset val="100"/>
        <c:noMultiLvlLbl val="0"/>
      </c:catAx>
      <c:valAx>
        <c:axId val="879654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9650384"/>
        <c:crosses val="autoZero"/>
        <c:crossBetween val="between"/>
      </c:valAx>
      <c:serAx>
        <c:axId val="47461091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9654648"/>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527F-C01E-0F4A-95BD-C91C9E5CF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5B8AE-FB34-A049-92FA-A50A51DDA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D40EF-6911-AB45-AF5A-3A2494597D2E}"/>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5" name="Footer Placeholder 4">
            <a:extLst>
              <a:ext uri="{FF2B5EF4-FFF2-40B4-BE49-F238E27FC236}">
                <a16:creationId xmlns:a16="http://schemas.microsoft.com/office/drawing/2014/main" id="{D72C1045-5E24-444D-BAD0-4C14D6236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2548B-D82D-CA44-9F29-1EC9513DD679}"/>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61504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6254-1AAF-D146-B53D-3FB1B6D59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A5388-8E99-3F45-B2C2-F35A4E408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B5823-12E2-374F-80D1-170198BA0C12}"/>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5" name="Footer Placeholder 4">
            <a:extLst>
              <a:ext uri="{FF2B5EF4-FFF2-40B4-BE49-F238E27FC236}">
                <a16:creationId xmlns:a16="http://schemas.microsoft.com/office/drawing/2014/main" id="{664AAB0A-E2B7-3B45-A05E-85DAF922E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68B54-351E-404C-A33C-C27F7D1B8678}"/>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331169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5B11E-7753-DD47-9E4D-A8262E9C8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FB4F4-3D67-8146-8A69-2ED45A98A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BF0B7-23C2-F34F-8FDA-87B9B41CDEB2}"/>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5" name="Footer Placeholder 4">
            <a:extLst>
              <a:ext uri="{FF2B5EF4-FFF2-40B4-BE49-F238E27FC236}">
                <a16:creationId xmlns:a16="http://schemas.microsoft.com/office/drawing/2014/main" id="{B1D480E7-1E80-0F47-80BB-BD684232F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71BAB-2F69-114F-B8A6-CE1261FE6780}"/>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3915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7B28-AB58-E846-9507-06F2EF053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A649-36FB-D542-A00F-B608F198E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081BC-E0D5-5D4B-A1D5-2623569C1DC1}"/>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5" name="Footer Placeholder 4">
            <a:extLst>
              <a:ext uri="{FF2B5EF4-FFF2-40B4-BE49-F238E27FC236}">
                <a16:creationId xmlns:a16="http://schemas.microsoft.com/office/drawing/2014/main" id="{4F48B425-933E-304B-A74E-09A9F93D2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36145-75EA-4F48-991B-A89599DB0EC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0716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4383-E46A-2A48-ABF0-A9BCB401E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D67B3-7D4C-474A-AB31-3EAB94726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77A162-69E1-F04B-BAE9-5FC87FE73B46}"/>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5" name="Footer Placeholder 4">
            <a:extLst>
              <a:ext uri="{FF2B5EF4-FFF2-40B4-BE49-F238E27FC236}">
                <a16:creationId xmlns:a16="http://schemas.microsoft.com/office/drawing/2014/main" id="{D8537DF0-D439-C64B-8B33-D4902855D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AD6-EDC4-794B-9DF6-9D5A502B88B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58553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EC9-3C41-5642-85FD-1A0AEDD34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898AF-08D8-1F49-AB8E-806E8B8EB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D4999-B8DD-6E4B-9A2F-EA235ED47F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D4C0D-F5D4-D440-B0B9-F5599BDC616F}"/>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6" name="Footer Placeholder 5">
            <a:extLst>
              <a:ext uri="{FF2B5EF4-FFF2-40B4-BE49-F238E27FC236}">
                <a16:creationId xmlns:a16="http://schemas.microsoft.com/office/drawing/2014/main" id="{C22250B3-29BB-F746-B511-7A75A6F23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674E5-72D0-E44B-B278-55B5D52EF3DF}"/>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45112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029A-FB71-B340-AAF6-648468CD2B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94EA3-70E3-B14C-A3A7-3FB273E86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D96A8-3F44-9B41-9411-0EBDA414E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3C6918-019E-EB44-AD7C-B9A528A64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63D8C-2CA6-564C-856A-7A6DBCBC9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8EC1B-F4F2-8448-89AF-8EAF68F26048}"/>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8" name="Footer Placeholder 7">
            <a:extLst>
              <a:ext uri="{FF2B5EF4-FFF2-40B4-BE49-F238E27FC236}">
                <a16:creationId xmlns:a16="http://schemas.microsoft.com/office/drawing/2014/main" id="{ECEB7A04-570D-1B40-AF0B-7F0D9B878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B941C1-364C-3447-986A-E3D87ABE85F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310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C813-B6A2-9744-96CB-5DD08B12F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BA8E6-9A33-A04D-8171-533951CB979C}"/>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4" name="Footer Placeholder 3">
            <a:extLst>
              <a:ext uri="{FF2B5EF4-FFF2-40B4-BE49-F238E27FC236}">
                <a16:creationId xmlns:a16="http://schemas.microsoft.com/office/drawing/2014/main" id="{F7270F1D-F88A-0142-A256-6BBA81022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38F7E-4C9E-5947-83C0-412893B3E08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295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80043-939F-FD4E-8F09-636F21733CCC}"/>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3" name="Footer Placeholder 2">
            <a:extLst>
              <a:ext uri="{FF2B5EF4-FFF2-40B4-BE49-F238E27FC236}">
                <a16:creationId xmlns:a16="http://schemas.microsoft.com/office/drawing/2014/main" id="{8F63A3B5-1A1D-1342-9A72-B50B191CA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2DC6F7-09B5-7249-AC88-FB017FBD449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06461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84FA-E98D-A445-9BB3-5FDD2C474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66DFC-AC24-0C4C-9D9C-55B6FAC5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CA88E-5CCA-A246-8A16-EB537CAC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518A7-FF5C-2242-90A1-AAD9FCA92095}"/>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6" name="Footer Placeholder 5">
            <a:extLst>
              <a:ext uri="{FF2B5EF4-FFF2-40B4-BE49-F238E27FC236}">
                <a16:creationId xmlns:a16="http://schemas.microsoft.com/office/drawing/2014/main" id="{45EB7D34-9D9F-DA4D-A577-9F719D61D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CC245-CB8C-9743-B18E-AE6C0858B96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066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7C9E-A55F-6D4A-9255-E39AF5DA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D8FE69-5815-4049-BE82-72D5C98D1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D643E-16A3-0648-A9E5-D615BB5FF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F2813-7C19-CC47-9F9E-73F6A545B308}"/>
              </a:ext>
            </a:extLst>
          </p:cNvPr>
          <p:cNvSpPr>
            <a:spLocks noGrp="1"/>
          </p:cNvSpPr>
          <p:nvPr>
            <p:ph type="dt" sz="half" idx="10"/>
          </p:nvPr>
        </p:nvSpPr>
        <p:spPr/>
        <p:txBody>
          <a:bodyPr/>
          <a:lstStyle/>
          <a:p>
            <a:fld id="{4299A1E0-770A-EB46-A74A-A7DA10A46B2E}" type="datetimeFigureOut">
              <a:rPr lang="en-US" smtClean="0"/>
              <a:t>10/9/2020</a:t>
            </a:fld>
            <a:endParaRPr lang="en-US"/>
          </a:p>
        </p:txBody>
      </p:sp>
      <p:sp>
        <p:nvSpPr>
          <p:cNvPr id="6" name="Footer Placeholder 5">
            <a:extLst>
              <a:ext uri="{FF2B5EF4-FFF2-40B4-BE49-F238E27FC236}">
                <a16:creationId xmlns:a16="http://schemas.microsoft.com/office/drawing/2014/main" id="{176F9E3C-71AA-D34E-AB79-7407E2BEE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8A1A1-506F-244D-9836-88337E496075}"/>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6710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B7D45-63BA-B64E-BE76-39F977A5F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C24AB6-7FC2-934B-864B-7AE265D2F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BC9B0-D56E-E84C-B1F9-9D5CA43C4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9A1E0-770A-EB46-A74A-A7DA10A46B2E}" type="datetimeFigureOut">
              <a:rPr lang="en-US" smtClean="0"/>
              <a:t>10/9/2020</a:t>
            </a:fld>
            <a:endParaRPr lang="en-US"/>
          </a:p>
        </p:txBody>
      </p:sp>
      <p:sp>
        <p:nvSpPr>
          <p:cNvPr id="5" name="Footer Placeholder 4">
            <a:extLst>
              <a:ext uri="{FF2B5EF4-FFF2-40B4-BE49-F238E27FC236}">
                <a16:creationId xmlns:a16="http://schemas.microsoft.com/office/drawing/2014/main" id="{E0C0433C-F5E4-3E4F-B0A5-C27A8C627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27526-011B-AC4E-A47E-A2F6029DE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AA43-1D5C-9E4B-8CFD-2FDB0DDB3BF3}" type="slidenum">
              <a:rPr lang="en-US" smtClean="0"/>
              <a:t>‹#›</a:t>
            </a:fld>
            <a:endParaRPr lang="en-US"/>
          </a:p>
        </p:txBody>
      </p:sp>
    </p:spTree>
    <p:extLst>
      <p:ext uri="{BB962C8B-B14F-4D97-AF65-F5344CB8AC3E}">
        <p14:creationId xmlns:p14="http://schemas.microsoft.com/office/powerpoint/2010/main" val="179196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0385887D-2895-4042-B89A-84FB50AF735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EBCDEF-60F4-B246-9E4A-452F1FD20DB4}"/>
              </a:ext>
            </a:extLst>
          </p:cNvPr>
          <p:cNvSpPr txBox="1"/>
          <p:nvPr/>
        </p:nvSpPr>
        <p:spPr>
          <a:xfrm>
            <a:off x="568411" y="2262303"/>
            <a:ext cx="11005521" cy="2585323"/>
          </a:xfrm>
          <a:prstGeom prst="rect">
            <a:avLst/>
          </a:prstGeom>
          <a:noFill/>
        </p:spPr>
        <p:txBody>
          <a:bodyPr wrap="square" rtlCol="0">
            <a:spAutoFit/>
          </a:bodyPr>
          <a:lstStyle/>
          <a:p>
            <a:pPr algn="ctr"/>
            <a:r>
              <a:rPr lang="en-US" sz="5400" b="1" i="1" dirty="0">
                <a:solidFill>
                  <a:srgbClr val="0070C0"/>
                </a:solidFill>
              </a:rPr>
              <a:t>Exploring Community Aspirations;</a:t>
            </a:r>
            <a:br>
              <a:rPr lang="en-US" sz="5400" b="1" i="1" dirty="0">
                <a:solidFill>
                  <a:srgbClr val="0070C0"/>
                </a:solidFill>
              </a:rPr>
            </a:br>
            <a:r>
              <a:rPr lang="en-US" sz="5400" b="1" i="1" dirty="0">
                <a:solidFill>
                  <a:srgbClr val="0070C0"/>
                </a:solidFill>
              </a:rPr>
              <a:t>A Foundation for Implementing the CASU Model</a:t>
            </a:r>
          </a:p>
        </p:txBody>
      </p:sp>
    </p:spTree>
    <p:extLst>
      <p:ext uri="{BB962C8B-B14F-4D97-AF65-F5344CB8AC3E}">
        <p14:creationId xmlns:p14="http://schemas.microsoft.com/office/powerpoint/2010/main" val="218662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8" name="Content Placeholder 7">
            <a:extLst>
              <a:ext uri="{FF2B5EF4-FFF2-40B4-BE49-F238E27FC236}">
                <a16:creationId xmlns:a16="http://schemas.microsoft.com/office/drawing/2014/main" id="{5FC868F2-FF2A-46C1-ACBE-2C1960CF32FA}"/>
              </a:ext>
            </a:extLst>
          </p:cNvPr>
          <p:cNvGraphicFramePr>
            <a:graphicFrameLocks noGrp="1"/>
          </p:cNvGraphicFramePr>
          <p:nvPr>
            <p:ph idx="1"/>
            <p:extLst>
              <p:ext uri="{D42A27DB-BD31-4B8C-83A1-F6EECF244321}">
                <p14:modId xmlns:p14="http://schemas.microsoft.com/office/powerpoint/2010/main" val="34265925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66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5A622C53-FF41-4843-8B61-959A9033B567}"/>
              </a:ext>
            </a:extLst>
          </p:cNvPr>
          <p:cNvGraphicFramePr>
            <a:graphicFrameLocks noGrp="1"/>
          </p:cNvGraphicFramePr>
          <p:nvPr>
            <p:ph idx="1"/>
            <p:extLst>
              <p:ext uri="{D42A27DB-BD31-4B8C-83A1-F6EECF244321}">
                <p14:modId xmlns:p14="http://schemas.microsoft.com/office/powerpoint/2010/main" val="15701677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971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8" name="Content Placeholder 7">
            <a:extLst>
              <a:ext uri="{FF2B5EF4-FFF2-40B4-BE49-F238E27FC236}">
                <a16:creationId xmlns:a16="http://schemas.microsoft.com/office/drawing/2014/main" id="{99CEAEAC-09CD-443E-9704-2114584416CD}"/>
              </a:ext>
            </a:extLst>
          </p:cNvPr>
          <p:cNvGraphicFramePr>
            <a:graphicFrameLocks noGrp="1"/>
          </p:cNvGraphicFramePr>
          <p:nvPr>
            <p:ph idx="1"/>
            <p:extLst>
              <p:ext uri="{D42A27DB-BD31-4B8C-83A1-F6EECF244321}">
                <p14:modId xmlns:p14="http://schemas.microsoft.com/office/powerpoint/2010/main" val="32405040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03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29F09263-21B3-4DBC-9B48-6B900E042470}"/>
              </a:ext>
            </a:extLst>
          </p:cNvPr>
          <p:cNvGraphicFramePr>
            <a:graphicFrameLocks noGrp="1"/>
          </p:cNvGraphicFramePr>
          <p:nvPr>
            <p:ph idx="1"/>
            <p:extLst>
              <p:ext uri="{D42A27DB-BD31-4B8C-83A1-F6EECF244321}">
                <p14:modId xmlns:p14="http://schemas.microsoft.com/office/powerpoint/2010/main" val="5275356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732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4" name="Content Placeholder 3">
            <a:extLst>
              <a:ext uri="{FF2B5EF4-FFF2-40B4-BE49-F238E27FC236}">
                <a16:creationId xmlns:a16="http://schemas.microsoft.com/office/drawing/2014/main" id="{EB8B7839-9CA1-4F11-8298-9F7DFA0F234D}"/>
              </a:ext>
            </a:extLst>
          </p:cNvPr>
          <p:cNvSpPr>
            <a:spLocks noGrp="1"/>
          </p:cNvSpPr>
          <p:nvPr>
            <p:ph idx="1"/>
          </p:nvPr>
        </p:nvSpPr>
        <p:spPr>
          <a:xfrm>
            <a:off x="838200" y="1589955"/>
            <a:ext cx="10515600" cy="4351338"/>
          </a:xfrm>
        </p:spPr>
        <p:txBody>
          <a:bodyPr>
            <a:normAutofit fontScale="85000" lnSpcReduction="20000"/>
          </a:bodyPr>
          <a:lstStyle/>
          <a:p>
            <a:pPr marL="0" indent="0">
              <a:buNone/>
            </a:pPr>
            <a:r>
              <a:rPr lang="en-US" dirty="0">
                <a:solidFill>
                  <a:srgbClr val="0070C0"/>
                </a:solidFill>
              </a:rPr>
              <a:t>Putting It All Together </a:t>
            </a:r>
          </a:p>
          <a:p>
            <a:pPr marL="0" indent="0">
              <a:buNone/>
            </a:pPr>
            <a:r>
              <a:rPr lang="en-US" dirty="0">
                <a:solidFill>
                  <a:srgbClr val="0070C0"/>
                </a:solidFill>
              </a:rPr>
              <a:t>The Rockport-Fulton residents aspire for a community that is:</a:t>
            </a:r>
          </a:p>
          <a:p>
            <a:r>
              <a:rPr lang="en-US" dirty="0">
                <a:solidFill>
                  <a:srgbClr val="0070C0"/>
                </a:solidFill>
              </a:rPr>
              <a:t>Safe and Protected – </a:t>
            </a:r>
            <a:r>
              <a:rPr lang="en-US" sz="1600" dirty="0">
                <a:solidFill>
                  <a:srgbClr val="0070C0"/>
                </a:solidFill>
              </a:rPr>
              <a:t>a community that is free from violent crime, with first responders who work together to protect each person. Where people are physically safe and where medical and mental health care is available when needed. A community where communications and public utilities are both modern and reliable</a:t>
            </a:r>
          </a:p>
          <a:p>
            <a:r>
              <a:rPr lang="en-US" dirty="0">
                <a:solidFill>
                  <a:srgbClr val="0070C0"/>
                </a:solidFill>
              </a:rPr>
              <a:t>Future Facing – </a:t>
            </a:r>
            <a:r>
              <a:rPr lang="en-US" sz="1600" dirty="0">
                <a:solidFill>
                  <a:srgbClr val="0070C0"/>
                </a:solidFill>
              </a:rPr>
              <a:t>a community that protects the natural beauty, with community leaders who work together to plan the future.  Where there are strong public education opportunities for each child, and where everyone can enjoy good food and fun in a clean environment, with residents who can count on each other.</a:t>
            </a:r>
          </a:p>
          <a:p>
            <a:r>
              <a:rPr lang="en-US" dirty="0">
                <a:solidFill>
                  <a:srgbClr val="0070C0"/>
                </a:solidFill>
              </a:rPr>
              <a:t>Diverse and Prosperous – </a:t>
            </a:r>
            <a:r>
              <a:rPr lang="en-US" sz="1600" dirty="0">
                <a:solidFill>
                  <a:srgbClr val="0070C0"/>
                </a:solidFill>
              </a:rPr>
              <a:t>a community that values work and where differences are respected. Where everyone can be successful and where people can secure good paying jobs.</a:t>
            </a:r>
          </a:p>
          <a:p>
            <a:r>
              <a:rPr lang="en-US" dirty="0">
                <a:solidFill>
                  <a:srgbClr val="0070C0"/>
                </a:solidFill>
              </a:rPr>
              <a:t>Vibrant and Visionary – </a:t>
            </a:r>
            <a:r>
              <a:rPr lang="en-US" sz="1600" dirty="0">
                <a:solidFill>
                  <a:srgbClr val="0070C0"/>
                </a:solidFill>
              </a:rPr>
              <a:t>a community that is physically healthy, with easy access to outdoor activities.  A community without the signs of aging/crumbling. A community with variety, energy, and enthusiasm that is innovative when confronting issues.</a:t>
            </a:r>
          </a:p>
          <a:p>
            <a:r>
              <a:rPr lang="en-US" dirty="0">
                <a:solidFill>
                  <a:srgbClr val="0070C0"/>
                </a:solidFill>
              </a:rPr>
              <a:t>Supportive and Nurturing – </a:t>
            </a:r>
            <a:r>
              <a:rPr lang="en-US" sz="1600" dirty="0">
                <a:solidFill>
                  <a:srgbClr val="0070C0"/>
                </a:solidFill>
              </a:rPr>
              <a:t>a community where basic needs of everyone are met with a sense of order. A community that fuels creativity and where young people can find a job that is interesting and personally fulfilling.</a:t>
            </a:r>
          </a:p>
          <a:p>
            <a:r>
              <a:rPr lang="en-US" dirty="0">
                <a:solidFill>
                  <a:srgbClr val="0070C0"/>
                </a:solidFill>
              </a:rPr>
              <a:t>Just Plain Popular – </a:t>
            </a:r>
            <a:r>
              <a:rPr lang="en-US" sz="1600" dirty="0">
                <a:solidFill>
                  <a:srgbClr val="0070C0"/>
                </a:solidFill>
              </a:rPr>
              <a:t>a community that everyone finds attractive and is well known by many different people.</a:t>
            </a:r>
          </a:p>
          <a:p>
            <a:pPr marL="0" indent="0">
              <a:buNone/>
            </a:pPr>
            <a:endParaRPr lang="en-US" sz="1600" dirty="0">
              <a:solidFill>
                <a:srgbClr val="0070C0"/>
              </a:solidFill>
            </a:endParaRPr>
          </a:p>
          <a:p>
            <a:pPr lvl="1"/>
            <a:endParaRPr lang="en-US" dirty="0"/>
          </a:p>
        </p:txBody>
      </p:sp>
    </p:spTree>
    <p:extLst>
      <p:ext uri="{BB962C8B-B14F-4D97-AF65-F5344CB8AC3E}">
        <p14:creationId xmlns:p14="http://schemas.microsoft.com/office/powerpoint/2010/main" val="161724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6" name="Picture 5" descr="A statue of a pink building&#10;&#10;Description automatically generated"/>
          <p:cNvPicPr/>
          <p:nvPr/>
        </p:nvPicPr>
        <p:blipFill>
          <a:blip r:embed="rId2" cstate="print">
            <a:extLst>
              <a:ext uri="{28A0092B-C50C-407E-A947-70E740481C1C}">
                <a14:useLocalDpi xmlns:a14="http://schemas.microsoft.com/office/drawing/2010/main"/>
              </a:ext>
            </a:extLst>
          </a:blip>
          <a:stretch>
            <a:fillRect/>
          </a:stretch>
        </p:blipFill>
        <p:spPr>
          <a:xfrm>
            <a:off x="8303789" y="4141046"/>
            <a:ext cx="3272155" cy="2453640"/>
          </a:xfrm>
          <a:prstGeom prst="rect">
            <a:avLst/>
          </a:prstGeom>
        </p:spPr>
      </p:pic>
      <p:pic>
        <p:nvPicPr>
          <p:cNvPr id="7" name="Picture 6" descr="A sign on the side of a building&#10;&#10;Description automatically generated"/>
          <p:cNvPicPr/>
          <p:nvPr/>
        </p:nvPicPr>
        <p:blipFill rotWithShape="1">
          <a:blip r:embed="rId3" cstate="print">
            <a:extLst>
              <a:ext uri="{28A0092B-C50C-407E-A947-70E740481C1C}">
                <a14:useLocalDpi xmlns:a14="http://schemas.microsoft.com/office/drawing/2010/main"/>
              </a:ext>
            </a:extLst>
          </a:blip>
          <a:srcRect/>
          <a:stretch/>
        </p:blipFill>
        <p:spPr bwMode="auto">
          <a:xfrm>
            <a:off x="8279976" y="1434782"/>
            <a:ext cx="3319780" cy="247523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258733" y="2810932"/>
            <a:ext cx="3683000" cy="2554545"/>
          </a:xfrm>
          <a:prstGeom prst="rect">
            <a:avLst/>
          </a:prstGeom>
          <a:noFill/>
        </p:spPr>
        <p:txBody>
          <a:bodyPr wrap="square" rtlCol="0">
            <a:spAutoFit/>
          </a:bodyPr>
          <a:lstStyle/>
          <a:p>
            <a:pPr algn="ctr"/>
            <a:r>
              <a:rPr lang="en-US" sz="3200" b="1" dirty="0">
                <a:solidFill>
                  <a:srgbClr val="0070C0"/>
                </a:solidFill>
              </a:rPr>
              <a:t>Thank You for Your Participation.</a:t>
            </a:r>
            <a:br>
              <a:rPr lang="en-US" sz="3200" b="1" dirty="0">
                <a:solidFill>
                  <a:srgbClr val="0070C0"/>
                </a:solidFill>
              </a:rPr>
            </a:br>
            <a:endParaRPr lang="en-US" sz="3200" b="1" dirty="0">
              <a:solidFill>
                <a:srgbClr val="0070C0"/>
              </a:solidFill>
            </a:endParaRPr>
          </a:p>
          <a:p>
            <a:pPr algn="ctr"/>
            <a:r>
              <a:rPr lang="en-US" sz="3200" b="1" dirty="0">
                <a:solidFill>
                  <a:srgbClr val="0070C0"/>
                </a:solidFill>
              </a:rPr>
              <a:t>Questions and Answers</a:t>
            </a:r>
          </a:p>
        </p:txBody>
      </p:sp>
      <p:pic>
        <p:nvPicPr>
          <p:cNvPr id="9" name="Picture 8" descr="A group of people standing in a parking lot&#10;&#10;Description automatically generated">
            <a:extLst>
              <a:ext uri="{FF2B5EF4-FFF2-40B4-BE49-F238E27FC236}">
                <a16:creationId xmlns:a16="http://schemas.microsoft.com/office/drawing/2014/main" id="{6DC73656-6863-4266-9044-E4AC714DCD7B}"/>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634922" y="1269789"/>
            <a:ext cx="3192145" cy="2216150"/>
          </a:xfrm>
          <a:prstGeom prst="rect">
            <a:avLst/>
          </a:prstGeom>
          <a:ln>
            <a:noFill/>
          </a:ln>
          <a:extLst>
            <a:ext uri="{53640926-AAD7-44D8-BBD7-CCE9431645EC}">
              <a14:shadowObscured xmlns:a14="http://schemas.microsoft.com/office/drawing/2010/main"/>
            </a:ext>
          </a:extLst>
        </p:spPr>
      </p:pic>
      <p:pic>
        <p:nvPicPr>
          <p:cNvPr id="10" name="Picture 9" descr="A person standing in a kitchen&#10;&#10;Description automatically generated">
            <a:extLst>
              <a:ext uri="{FF2B5EF4-FFF2-40B4-BE49-F238E27FC236}">
                <a16:creationId xmlns:a16="http://schemas.microsoft.com/office/drawing/2014/main" id="{F8F65508-F40A-40E4-BE96-DC5ED5885FB5}"/>
              </a:ext>
            </a:extLst>
          </p:cNvPr>
          <p:cNvPicPr/>
          <p:nvPr/>
        </p:nvPicPr>
        <p:blipFill>
          <a:blip r:embed="rId5" cstate="print">
            <a:extLst>
              <a:ext uri="{28A0092B-C50C-407E-A947-70E740481C1C}">
                <a14:useLocalDpi xmlns:a14="http://schemas.microsoft.com/office/drawing/2010/main"/>
              </a:ext>
            </a:extLst>
          </a:blip>
          <a:stretch>
            <a:fillRect/>
          </a:stretch>
        </p:blipFill>
        <p:spPr>
          <a:xfrm>
            <a:off x="993140" y="4298315"/>
            <a:ext cx="2927350" cy="2194560"/>
          </a:xfrm>
          <a:prstGeom prst="rect">
            <a:avLst/>
          </a:prstGeom>
        </p:spPr>
      </p:pic>
    </p:spTree>
    <p:extLst>
      <p:ext uri="{BB962C8B-B14F-4D97-AF65-F5344CB8AC3E}">
        <p14:creationId xmlns:p14="http://schemas.microsoft.com/office/powerpoint/2010/main" val="174626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fontScale="85000" lnSpcReduction="20000"/>
          </a:bodyPr>
          <a:lstStyle/>
          <a:p>
            <a:r>
              <a:rPr lang="en-US" sz="3600" b="1" dirty="0" err="1">
                <a:solidFill>
                  <a:srgbClr val="0070C0"/>
                </a:solidFill>
              </a:rPr>
              <a:t>StartUP</a:t>
            </a:r>
            <a:r>
              <a:rPr lang="en-US" sz="3600" b="1" dirty="0">
                <a:solidFill>
                  <a:srgbClr val="0070C0"/>
                </a:solidFill>
              </a:rPr>
              <a:t> enterprises and small businesses are at the core of the economic vitality of the Coastal Bend Region of Texas.</a:t>
            </a:r>
            <a:br>
              <a:rPr lang="en-US" sz="3600" b="1" dirty="0">
                <a:solidFill>
                  <a:srgbClr val="0070C0"/>
                </a:solidFill>
              </a:rPr>
            </a:br>
            <a:endParaRPr lang="en-US" sz="3600" b="1" dirty="0">
              <a:solidFill>
                <a:srgbClr val="0070C0"/>
              </a:solidFill>
            </a:endParaRPr>
          </a:p>
          <a:p>
            <a:r>
              <a:rPr lang="en-US" sz="3600" b="1" dirty="0">
                <a:solidFill>
                  <a:srgbClr val="0070C0"/>
                </a:solidFill>
              </a:rPr>
              <a:t>The “Communities As Start UP” (CASU) effort is an energy, activity, and innovation project that is designed to assist Rockport-Fulton as the community continues to emerge from Hurricane Harvey and the Covid-19 pandemic.</a:t>
            </a:r>
            <a:br>
              <a:rPr lang="en-US" sz="3600" b="1" dirty="0">
                <a:solidFill>
                  <a:srgbClr val="0070C0"/>
                </a:solidFill>
              </a:rPr>
            </a:br>
            <a:endParaRPr lang="en-US" sz="3600" b="1" dirty="0">
              <a:solidFill>
                <a:srgbClr val="0070C0"/>
              </a:solidFill>
            </a:endParaRPr>
          </a:p>
          <a:p>
            <a:r>
              <a:rPr lang="en-US" sz="3600" b="1" dirty="0">
                <a:solidFill>
                  <a:srgbClr val="0070C0"/>
                </a:solidFill>
              </a:rPr>
              <a:t>The core of the CASU program is to provide the community (as a whole) with the support to promote a robust entrepreneurial ecosystem.</a:t>
            </a:r>
            <a:endParaRPr lang="en-US" sz="2900" dirty="0">
              <a:solidFill>
                <a:srgbClr val="0070C0"/>
              </a:solidFill>
            </a:endParaRPr>
          </a:p>
        </p:txBody>
      </p:sp>
    </p:spTree>
    <p:extLst>
      <p:ext uri="{BB962C8B-B14F-4D97-AF65-F5344CB8AC3E}">
        <p14:creationId xmlns:p14="http://schemas.microsoft.com/office/powerpoint/2010/main" val="312394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a:extLst>
              <a:ext uri="{FF2B5EF4-FFF2-40B4-BE49-F238E27FC236}">
                <a16:creationId xmlns:a16="http://schemas.microsoft.com/office/drawing/2014/main" id="{65444DB9-669B-4DED-89DB-878F1DADA4DC}"/>
              </a:ext>
            </a:extLst>
          </p:cNvPr>
          <p:cNvSpPr>
            <a:spLocks noGrp="1"/>
          </p:cNvSpPr>
          <p:nvPr>
            <p:ph sz="half" idx="2"/>
          </p:nvPr>
        </p:nvSpPr>
        <p:spPr/>
        <p:txBody>
          <a:bodyPr>
            <a:normAutofit/>
          </a:bodyPr>
          <a:lstStyle/>
          <a:p>
            <a:r>
              <a:rPr lang="en-US" sz="2400" b="1" dirty="0">
                <a:solidFill>
                  <a:srgbClr val="0070C0"/>
                </a:solidFill>
              </a:rPr>
              <a:t>Review of September 16, 2020</a:t>
            </a:r>
          </a:p>
          <a:p>
            <a:pPr lvl="1"/>
            <a:r>
              <a:rPr lang="en-US" b="1" dirty="0">
                <a:solidFill>
                  <a:srgbClr val="0070C0"/>
                </a:solidFill>
              </a:rPr>
              <a:t>Reviewed Phase 1: </a:t>
            </a:r>
            <a:br>
              <a:rPr lang="en-US" b="1" dirty="0">
                <a:solidFill>
                  <a:srgbClr val="0070C0"/>
                </a:solidFill>
              </a:rPr>
            </a:br>
            <a:r>
              <a:rPr lang="en-US" b="1" dirty="0">
                <a:solidFill>
                  <a:srgbClr val="0070C0"/>
                </a:solidFill>
              </a:rPr>
              <a:t>3-Day Leadership Discussions.</a:t>
            </a:r>
          </a:p>
          <a:p>
            <a:pPr lvl="1"/>
            <a:r>
              <a:rPr lang="en-US" b="1" dirty="0">
                <a:solidFill>
                  <a:srgbClr val="0070C0"/>
                </a:solidFill>
              </a:rPr>
              <a:t>Identified 16 Key Findings.</a:t>
            </a:r>
          </a:p>
          <a:p>
            <a:pPr lvl="1"/>
            <a:r>
              <a:rPr lang="en-US" b="1" dirty="0">
                <a:solidFill>
                  <a:srgbClr val="0070C0"/>
                </a:solidFill>
              </a:rPr>
              <a:t>Explained 4 Key Strategies.</a:t>
            </a:r>
          </a:p>
          <a:p>
            <a:pPr lvl="1"/>
            <a:r>
              <a:rPr lang="en-US" b="1" dirty="0">
                <a:solidFill>
                  <a:srgbClr val="0070C0"/>
                </a:solidFill>
              </a:rPr>
              <a:t>Specified 4 Significant Challenges.</a:t>
            </a:r>
          </a:p>
          <a:p>
            <a:pPr lvl="1"/>
            <a:r>
              <a:rPr lang="en-US" b="1" dirty="0">
                <a:solidFill>
                  <a:srgbClr val="0070C0"/>
                </a:solidFill>
              </a:rPr>
              <a:t>Delivered a Rockport-Fulton Value Proposition.</a:t>
            </a:r>
          </a:p>
          <a:p>
            <a:pPr lvl="1"/>
            <a:r>
              <a:rPr lang="en-US" b="1" dirty="0">
                <a:solidFill>
                  <a:srgbClr val="0070C0"/>
                </a:solidFill>
              </a:rPr>
              <a:t>Proposed 6 Consideration Points for Implementation. </a:t>
            </a:r>
          </a:p>
          <a:p>
            <a:pPr lvl="1"/>
            <a:endParaRPr lang="en-US" b="1" dirty="0">
              <a:solidFill>
                <a:srgbClr val="0070C0"/>
              </a:solidFill>
            </a:endParaRPr>
          </a:p>
          <a:p>
            <a:pPr lvl="1"/>
            <a:endParaRPr lang="en-US" b="1" dirty="0">
              <a:solidFill>
                <a:srgbClr val="0070C0"/>
              </a:solidFill>
            </a:endParaRPr>
          </a:p>
          <a:p>
            <a:pPr lvl="1"/>
            <a:endParaRPr lang="en-US" b="1" dirty="0">
              <a:solidFill>
                <a:srgbClr val="0070C0"/>
              </a:solidFill>
            </a:endParaRPr>
          </a:p>
        </p:txBody>
      </p:sp>
      <p:pic>
        <p:nvPicPr>
          <p:cNvPr id="8" name="Content Placeholder 5">
            <a:extLst>
              <a:ext uri="{FF2B5EF4-FFF2-40B4-BE49-F238E27FC236}">
                <a16:creationId xmlns:a16="http://schemas.microsoft.com/office/drawing/2014/main" id="{E4B7EDB7-B22B-4353-9AB9-D8F14254ACA8}"/>
              </a:ext>
            </a:extLst>
          </p:cNvPr>
          <p:cNvPicPr>
            <a:picLocks noGrp="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606807" y="1609435"/>
            <a:ext cx="2419197" cy="2189567"/>
          </a:xfrm>
          <a:prstGeom prst="rect">
            <a:avLst/>
          </a:prstGeom>
        </p:spPr>
      </p:pic>
      <p:pic>
        <p:nvPicPr>
          <p:cNvPr id="9" name="Picture 8" descr="A group of people sitting at a table&#10;&#10;Description automatically generated">
            <a:extLst>
              <a:ext uri="{FF2B5EF4-FFF2-40B4-BE49-F238E27FC236}">
                <a16:creationId xmlns:a16="http://schemas.microsoft.com/office/drawing/2014/main" id="{8A88BE03-AB7B-4CA8-9703-43B448593867}"/>
              </a:ext>
            </a:extLst>
          </p:cNvPr>
          <p:cNvPicPr/>
          <p:nvPr/>
        </p:nvPicPr>
        <p:blipFill>
          <a:blip r:embed="rId4" cstate="print">
            <a:extLst>
              <a:ext uri="{28A0092B-C50C-407E-A947-70E740481C1C}">
                <a14:useLocalDpi xmlns:a14="http://schemas.microsoft.com/office/drawing/2010/main"/>
              </a:ext>
            </a:extLst>
          </a:blip>
          <a:stretch>
            <a:fillRect/>
          </a:stretch>
        </p:blipFill>
        <p:spPr>
          <a:xfrm>
            <a:off x="3060654" y="1609435"/>
            <a:ext cx="2491732" cy="2189567"/>
          </a:xfrm>
          <a:prstGeom prst="rect">
            <a:avLst/>
          </a:prstGeom>
        </p:spPr>
      </p:pic>
      <p:pic>
        <p:nvPicPr>
          <p:cNvPr id="10" name="Picture 9" descr="A group of people sitting at a table&#10;&#10;Description automatically generated">
            <a:extLst>
              <a:ext uri="{FF2B5EF4-FFF2-40B4-BE49-F238E27FC236}">
                <a16:creationId xmlns:a16="http://schemas.microsoft.com/office/drawing/2014/main" id="{1A9D62B1-4A87-4B67-AEC6-62527FBD915D}"/>
              </a:ext>
            </a:extLst>
          </p:cNvPr>
          <p:cNvPicPr/>
          <p:nvPr/>
        </p:nvPicPr>
        <p:blipFill>
          <a:blip r:embed="rId5" cstate="print">
            <a:extLst>
              <a:ext uri="{28A0092B-C50C-407E-A947-70E740481C1C}">
                <a14:useLocalDpi xmlns:a14="http://schemas.microsoft.com/office/drawing/2010/main"/>
              </a:ext>
            </a:extLst>
          </a:blip>
          <a:stretch>
            <a:fillRect/>
          </a:stretch>
        </p:blipFill>
        <p:spPr>
          <a:xfrm>
            <a:off x="1359332" y="3828557"/>
            <a:ext cx="3239770" cy="2429510"/>
          </a:xfrm>
          <a:prstGeom prst="rect">
            <a:avLst/>
          </a:prstGeom>
        </p:spPr>
      </p:pic>
    </p:spTree>
    <p:extLst>
      <p:ext uri="{BB962C8B-B14F-4D97-AF65-F5344CB8AC3E}">
        <p14:creationId xmlns:p14="http://schemas.microsoft.com/office/powerpoint/2010/main" val="108774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75414"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pic>
        <p:nvPicPr>
          <p:cNvPr id="5" name="Picture 4">
            <a:extLst>
              <a:ext uri="{FF2B5EF4-FFF2-40B4-BE49-F238E27FC236}">
                <a16:creationId xmlns:a16="http://schemas.microsoft.com/office/drawing/2014/main" id="{97F1374E-5953-44E1-886C-D13CB414D426}"/>
              </a:ext>
            </a:extLst>
          </p:cNvPr>
          <p:cNvPicPr>
            <a:picLocks noChangeAspect="1"/>
          </p:cNvPicPr>
          <p:nvPr/>
        </p:nvPicPr>
        <p:blipFill>
          <a:blip r:embed="rId3"/>
          <a:stretch>
            <a:fillRect/>
          </a:stretch>
        </p:blipFill>
        <p:spPr>
          <a:xfrm>
            <a:off x="7589363" y="1719926"/>
            <a:ext cx="4172743" cy="3757047"/>
          </a:xfrm>
          <a:prstGeom prst="rect">
            <a:avLst/>
          </a:prstGeom>
        </p:spPr>
      </p:pic>
      <p:sp>
        <p:nvSpPr>
          <p:cNvPr id="11" name="TextBox 10">
            <a:extLst>
              <a:ext uri="{FF2B5EF4-FFF2-40B4-BE49-F238E27FC236}">
                <a16:creationId xmlns:a16="http://schemas.microsoft.com/office/drawing/2014/main" id="{12F4D5B2-6A0D-4F20-BBD8-161F99B95FFB}"/>
              </a:ext>
            </a:extLst>
          </p:cNvPr>
          <p:cNvSpPr txBox="1"/>
          <p:nvPr/>
        </p:nvSpPr>
        <p:spPr>
          <a:xfrm>
            <a:off x="622169" y="1690688"/>
            <a:ext cx="6825006" cy="4062651"/>
          </a:xfrm>
          <a:prstGeom prst="rect">
            <a:avLst/>
          </a:prstGeom>
          <a:noFill/>
        </p:spPr>
        <p:txBody>
          <a:bodyPr wrap="square" rtlCol="0">
            <a:spAutoFit/>
          </a:bodyPr>
          <a:lstStyle/>
          <a:p>
            <a:r>
              <a:rPr lang="en-US" sz="2400" b="1" dirty="0">
                <a:solidFill>
                  <a:srgbClr val="0070C0"/>
                </a:solidFill>
              </a:rPr>
              <a:t>The Rockport-Fulton Value Proposition:</a:t>
            </a:r>
            <a:br>
              <a:rPr lang="en-US" sz="2400" b="1" dirty="0">
                <a:solidFill>
                  <a:srgbClr val="0070C0"/>
                </a:solidFill>
              </a:rPr>
            </a:br>
            <a:br>
              <a:rPr lang="en-US" sz="2400" b="1" dirty="0"/>
            </a:br>
            <a:r>
              <a:rPr lang="en-US" sz="2400" b="1" i="1" dirty="0">
                <a:solidFill>
                  <a:srgbClr val="0070C0"/>
                </a:solidFill>
              </a:rPr>
              <a:t>Rockport/Fulton is poised to offer visitors and residents an elevated coastal experience. By highlighting the access to Rockport/Fulton’s pristine environment, active arts community, abundant seaside activities, and family-friendly atmosphere, Rockport/Fulton can attract the people, investment, and resources it will need to build the economy for its future.</a:t>
            </a:r>
            <a:endParaRPr lang="en-US" sz="2400" i="1" dirty="0">
              <a:solidFill>
                <a:srgbClr val="0070C0"/>
              </a:solidFill>
            </a:endParaRPr>
          </a:p>
          <a:p>
            <a:endParaRPr lang="en-US" dirty="0"/>
          </a:p>
        </p:txBody>
      </p:sp>
    </p:spTree>
    <p:extLst>
      <p:ext uri="{BB962C8B-B14F-4D97-AF65-F5344CB8AC3E}">
        <p14:creationId xmlns:p14="http://schemas.microsoft.com/office/powerpoint/2010/main" val="193499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417404" cy="4168775"/>
          </a:xfrm>
        </p:spPr>
        <p:txBody>
          <a:bodyPr>
            <a:normAutofit lnSpcReduction="10000"/>
          </a:bodyPr>
          <a:lstStyle/>
          <a:p>
            <a:r>
              <a:rPr lang="en-US" sz="2900" dirty="0">
                <a:solidFill>
                  <a:srgbClr val="0070C0"/>
                </a:solidFill>
              </a:rPr>
              <a:t>Community Aspirations refer to the community resident’s shared goals, beliefs, and expectations.  There are different categories of aspirations, each provide a greater understanding of the community.  These categories include:</a:t>
            </a:r>
            <a:br>
              <a:rPr lang="en-US" sz="2900" dirty="0">
                <a:solidFill>
                  <a:srgbClr val="0070C0"/>
                </a:solidFill>
              </a:rPr>
            </a:br>
            <a:endParaRPr lang="en-US" sz="2900" dirty="0">
              <a:solidFill>
                <a:srgbClr val="0070C0"/>
              </a:solidFill>
            </a:endParaRPr>
          </a:p>
          <a:p>
            <a:pPr lvl="1"/>
            <a:r>
              <a:rPr lang="en-US" sz="2500" dirty="0">
                <a:solidFill>
                  <a:srgbClr val="0070C0"/>
                </a:solidFill>
              </a:rPr>
              <a:t>Community Prosperity</a:t>
            </a:r>
          </a:p>
          <a:p>
            <a:pPr lvl="1"/>
            <a:r>
              <a:rPr lang="en-US" sz="2500" dirty="0">
                <a:solidFill>
                  <a:srgbClr val="0070C0"/>
                </a:solidFill>
              </a:rPr>
              <a:t>Community Image</a:t>
            </a:r>
          </a:p>
          <a:p>
            <a:pPr lvl="1"/>
            <a:r>
              <a:rPr lang="en-US" sz="2500" dirty="0">
                <a:solidFill>
                  <a:srgbClr val="0070C0"/>
                </a:solidFill>
              </a:rPr>
              <a:t>Community Relationships</a:t>
            </a:r>
          </a:p>
          <a:p>
            <a:pPr lvl="1"/>
            <a:r>
              <a:rPr lang="en-US" sz="2500" dirty="0">
                <a:solidFill>
                  <a:srgbClr val="0070C0"/>
                </a:solidFill>
              </a:rPr>
              <a:t>Community Safety, and</a:t>
            </a:r>
          </a:p>
          <a:p>
            <a:pPr lvl="1"/>
            <a:r>
              <a:rPr lang="en-US" sz="2500" dirty="0">
                <a:solidFill>
                  <a:srgbClr val="0070C0"/>
                </a:solidFill>
              </a:rPr>
              <a:t>Community Health</a:t>
            </a:r>
            <a:br>
              <a:rPr lang="en-US" sz="2500" dirty="0">
                <a:solidFill>
                  <a:srgbClr val="0070C0"/>
                </a:solidFill>
              </a:rPr>
            </a:br>
            <a:br>
              <a:rPr lang="en-US" sz="2500" dirty="0">
                <a:solidFill>
                  <a:srgbClr val="0070C0"/>
                </a:solidFill>
              </a:rPr>
            </a:br>
            <a:endParaRPr lang="en-US" sz="1200" dirty="0">
              <a:solidFill>
                <a:srgbClr val="0070C0"/>
              </a:solidFill>
            </a:endParaRPr>
          </a:p>
          <a:p>
            <a:pPr lvl="1"/>
            <a:endParaRPr lang="en-US" sz="1600" dirty="0">
              <a:solidFill>
                <a:srgbClr val="0070C0"/>
              </a:solidFill>
            </a:endParaRPr>
          </a:p>
          <a:p>
            <a:pPr lvl="1"/>
            <a:endParaRPr lang="en-US" sz="1600" dirty="0">
              <a:solidFill>
                <a:srgbClr val="0070C0"/>
              </a:solidFill>
            </a:endParaRPr>
          </a:p>
        </p:txBody>
      </p:sp>
    </p:spTree>
    <p:extLst>
      <p:ext uri="{BB962C8B-B14F-4D97-AF65-F5344CB8AC3E}">
        <p14:creationId xmlns:p14="http://schemas.microsoft.com/office/powerpoint/2010/main" val="48435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id="{B1201321-6AD6-44F9-A667-03567BA25B78}"/>
              </a:ext>
            </a:extLst>
          </p:cNvPr>
          <p:cNvSpPr>
            <a:spLocks noGrp="1"/>
          </p:cNvSpPr>
          <p:nvPr>
            <p:ph idx="1"/>
          </p:nvPr>
        </p:nvSpPr>
        <p:spPr>
          <a:xfrm>
            <a:off x="668514" y="1702033"/>
            <a:ext cx="7542229" cy="4371233"/>
          </a:xfrm>
        </p:spPr>
        <p:txBody>
          <a:bodyPr>
            <a:noAutofit/>
          </a:bodyPr>
          <a:lstStyle/>
          <a:p>
            <a:r>
              <a:rPr lang="en-US" sz="2400" dirty="0">
                <a:solidFill>
                  <a:srgbClr val="0070C0"/>
                </a:solidFill>
              </a:rPr>
              <a:t>Community aspirations reflects the shared hopes for the future of the Rockport-Fulton community based on common values and narratives.</a:t>
            </a:r>
          </a:p>
          <a:p>
            <a:r>
              <a:rPr lang="en-US" sz="2400" dirty="0">
                <a:solidFill>
                  <a:srgbClr val="0070C0"/>
                </a:solidFill>
              </a:rPr>
              <a:t>Well-crafted community aspirations open hearts and empower minds to consider possibilities.</a:t>
            </a:r>
          </a:p>
          <a:p>
            <a:r>
              <a:rPr lang="en-US" sz="2400" dirty="0">
                <a:solidFill>
                  <a:srgbClr val="0070C0"/>
                </a:solidFill>
              </a:rPr>
              <a:t>A solid set of community aspirations are navigational aids (North Star) to guide community action.</a:t>
            </a:r>
          </a:p>
          <a:p>
            <a:r>
              <a:rPr lang="en-US" sz="2400" dirty="0">
                <a:solidFill>
                  <a:srgbClr val="0070C0"/>
                </a:solidFill>
              </a:rPr>
              <a:t>Community aspirations resonate with various organizations to align effort and common reference points when creating agendas.</a:t>
            </a:r>
          </a:p>
          <a:p>
            <a:r>
              <a:rPr lang="en-US" sz="2400" dirty="0">
                <a:solidFill>
                  <a:srgbClr val="0070C0"/>
                </a:solidFill>
              </a:rPr>
              <a:t>Community aspirations can inspire and provide a sense of ownership.</a:t>
            </a:r>
          </a:p>
        </p:txBody>
      </p:sp>
      <p:pic>
        <p:nvPicPr>
          <p:cNvPr id="10" name="Picture 9" descr="A boat is docked next to a body of water&#10;&#10;Description automatically generated">
            <a:extLst>
              <a:ext uri="{FF2B5EF4-FFF2-40B4-BE49-F238E27FC236}">
                <a16:creationId xmlns:a16="http://schemas.microsoft.com/office/drawing/2014/main" id="{E3A65DDA-06FE-4BA5-B82B-FEF5869F5CF9}"/>
              </a:ext>
            </a:extLst>
          </p:cNvPr>
          <p:cNvPicPr/>
          <p:nvPr/>
        </p:nvPicPr>
        <p:blipFill>
          <a:blip r:embed="rId3" cstate="print">
            <a:extLst>
              <a:ext uri="{28A0092B-C50C-407E-A947-70E740481C1C}">
                <a14:useLocalDpi xmlns:a14="http://schemas.microsoft.com/office/drawing/2010/main"/>
              </a:ext>
            </a:extLst>
          </a:blip>
          <a:stretch>
            <a:fillRect/>
          </a:stretch>
        </p:blipFill>
        <p:spPr>
          <a:xfrm>
            <a:off x="8380430" y="1571943"/>
            <a:ext cx="3212888" cy="2377888"/>
          </a:xfrm>
          <a:prstGeom prst="rect">
            <a:avLst/>
          </a:prstGeom>
        </p:spPr>
      </p:pic>
      <p:pic>
        <p:nvPicPr>
          <p:cNvPr id="11" name="Picture 10">
            <a:extLst>
              <a:ext uri="{FF2B5EF4-FFF2-40B4-BE49-F238E27FC236}">
                <a16:creationId xmlns:a16="http://schemas.microsoft.com/office/drawing/2014/main" id="{D131F85B-7953-402C-9DD8-7893A645618A}"/>
              </a:ext>
            </a:extLst>
          </p:cNvPr>
          <p:cNvPicPr/>
          <p:nvPr/>
        </p:nvPicPr>
        <p:blipFill>
          <a:blip r:embed="rId4" cstate="email">
            <a:extLst>
              <a:ext uri="{28A0092B-C50C-407E-A947-70E740481C1C}">
                <a14:useLocalDpi xmlns:a14="http://schemas.microsoft.com/office/drawing/2010/main"/>
              </a:ext>
            </a:extLst>
          </a:blip>
          <a:stretch>
            <a:fillRect/>
          </a:stretch>
        </p:blipFill>
        <p:spPr>
          <a:xfrm>
            <a:off x="8380429" y="4189159"/>
            <a:ext cx="3212888" cy="2276474"/>
          </a:xfrm>
          <a:prstGeom prst="rect">
            <a:avLst/>
          </a:prstGeom>
        </p:spPr>
      </p:pic>
    </p:spTree>
    <p:extLst>
      <p:ext uri="{BB962C8B-B14F-4D97-AF65-F5344CB8AC3E}">
        <p14:creationId xmlns:p14="http://schemas.microsoft.com/office/powerpoint/2010/main" val="77421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id="{220617EB-8AE1-4DFD-BBE5-8F14047227B8}"/>
              </a:ext>
            </a:extLst>
          </p:cNvPr>
          <p:cNvSpPr>
            <a:spLocks noGrp="1"/>
          </p:cNvSpPr>
          <p:nvPr>
            <p:ph idx="1"/>
          </p:nvPr>
        </p:nvSpPr>
        <p:spPr/>
        <p:txBody>
          <a:bodyPr>
            <a:normAutofit lnSpcReduction="10000"/>
          </a:bodyPr>
          <a:lstStyle/>
          <a:p>
            <a:r>
              <a:rPr lang="en-US" dirty="0">
                <a:solidFill>
                  <a:srgbClr val="0070C0"/>
                </a:solidFill>
              </a:rPr>
              <a:t>Community Aspirations Process</a:t>
            </a:r>
          </a:p>
          <a:p>
            <a:pPr lvl="1"/>
            <a:r>
              <a:rPr lang="en-US" dirty="0">
                <a:solidFill>
                  <a:srgbClr val="0070C0"/>
                </a:solidFill>
              </a:rPr>
              <a:t>The Rockport-Fulton Chamber of Commerce (RFCC) provided a database of 500 email addresses to the Coastal Bend Business Innovation Center (CBBIC).</a:t>
            </a:r>
          </a:p>
          <a:p>
            <a:pPr lvl="1"/>
            <a:r>
              <a:rPr lang="en-US" dirty="0">
                <a:solidFill>
                  <a:srgbClr val="0070C0"/>
                </a:solidFill>
              </a:rPr>
              <a:t>Three waves of invitations were sent out requesting responses to a survey sponsored by the RFCC, the Aransas County Partnership EDC (ACPEDC), and the CBBIC between September 17 and October 2, 2020.</a:t>
            </a:r>
          </a:p>
          <a:p>
            <a:pPr lvl="1"/>
            <a:r>
              <a:rPr lang="en-US" dirty="0">
                <a:solidFill>
                  <a:srgbClr val="0070C0"/>
                </a:solidFill>
              </a:rPr>
              <a:t>A total of 94 survey responses were collected with a total of 86 usable surveys available for analyses.</a:t>
            </a:r>
          </a:p>
          <a:p>
            <a:pPr lvl="1"/>
            <a:r>
              <a:rPr lang="en-US" dirty="0">
                <a:solidFill>
                  <a:srgbClr val="0070C0"/>
                </a:solidFill>
              </a:rPr>
              <a:t>Three major focus areas of the survey were:</a:t>
            </a:r>
          </a:p>
          <a:p>
            <a:pPr lvl="2"/>
            <a:r>
              <a:rPr lang="en-US" dirty="0">
                <a:solidFill>
                  <a:srgbClr val="0070C0"/>
                </a:solidFill>
              </a:rPr>
              <a:t>Community Aspirations</a:t>
            </a:r>
          </a:p>
          <a:p>
            <a:pPr lvl="2"/>
            <a:r>
              <a:rPr lang="en-US" dirty="0">
                <a:solidFill>
                  <a:srgbClr val="0070C0"/>
                </a:solidFill>
              </a:rPr>
              <a:t>Small Business Challenges</a:t>
            </a:r>
          </a:p>
          <a:p>
            <a:pPr lvl="2"/>
            <a:r>
              <a:rPr lang="en-US" dirty="0">
                <a:solidFill>
                  <a:srgbClr val="0070C0"/>
                </a:solidFill>
              </a:rPr>
              <a:t>Impact of Hurricane Harvey and Covid-19 Pandemic</a:t>
            </a:r>
          </a:p>
        </p:txBody>
      </p:sp>
    </p:spTree>
    <p:extLst>
      <p:ext uri="{BB962C8B-B14F-4D97-AF65-F5344CB8AC3E}">
        <p14:creationId xmlns:p14="http://schemas.microsoft.com/office/powerpoint/2010/main" val="163618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13" name="Content Placeholder 12">
            <a:extLst>
              <a:ext uri="{FF2B5EF4-FFF2-40B4-BE49-F238E27FC236}">
                <a16:creationId xmlns:a16="http://schemas.microsoft.com/office/drawing/2014/main" id="{9524812E-3838-40DB-876E-5D4D1D74B790}"/>
              </a:ext>
            </a:extLst>
          </p:cNvPr>
          <p:cNvGraphicFramePr>
            <a:graphicFrameLocks noGrp="1"/>
          </p:cNvGraphicFramePr>
          <p:nvPr>
            <p:ph idx="1"/>
            <p:extLst>
              <p:ext uri="{D42A27DB-BD31-4B8C-83A1-F6EECF244321}">
                <p14:modId xmlns:p14="http://schemas.microsoft.com/office/powerpoint/2010/main" val="380224988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915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E07B3727-AA42-43F7-8527-54E6492D4D1E}"/>
              </a:ext>
            </a:extLst>
          </p:cNvPr>
          <p:cNvGraphicFramePr>
            <a:graphicFrameLocks noGrp="1"/>
          </p:cNvGraphicFramePr>
          <p:nvPr>
            <p:ph idx="1"/>
            <p:extLst>
              <p:ext uri="{D42A27DB-BD31-4B8C-83A1-F6EECF244321}">
                <p14:modId xmlns:p14="http://schemas.microsoft.com/office/powerpoint/2010/main" val="302297082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772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796</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Eras Bold ITC</vt:lpstr>
      <vt:lpstr>Office Theme</vt:lpstr>
      <vt:lpstr>PowerPoint Presentation</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Marisa</dc:creator>
  <cp:lastModifiedBy>Byus, Kent</cp:lastModifiedBy>
  <cp:revision>49</cp:revision>
  <dcterms:created xsi:type="dcterms:W3CDTF">2020-09-02T22:21:52Z</dcterms:created>
  <dcterms:modified xsi:type="dcterms:W3CDTF">2020-10-09T19:13:19Z</dcterms:modified>
</cp:coreProperties>
</file>