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4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>
        <p:scale>
          <a:sx n="75" d="100"/>
          <a:sy n="75" d="100"/>
        </p:scale>
        <p:origin x="-206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3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8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4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C853-51BB-4F7D-87CB-86A12A78EF8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087E-F9F9-4AA9-A984-B2589DB2D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3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usac.org/h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sac.org/li/" TargetMode="External"/><Relationship Id="rId5" Type="http://schemas.openxmlformats.org/officeDocument/2006/relationships/hyperlink" Target="https://www.usac.org/rhc/" TargetMode="External"/><Relationship Id="rId4" Type="http://schemas.openxmlformats.org/officeDocument/2006/relationships/hyperlink" Target="https://www.usac.org/s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i5.googleusercontent.com/proxy/zAtuezQ5yy_gSbEJk-U04l7Woaz8I32ngb0KzdywtVE93kM8hPFd7azBT5TXz0qbzXZQ6zSJ3VfMx2YZgx2AnhwiKkDhKH5pqZ_PhwDxKJLzzu2kU4sR6R5PdtYhC8OBCvzKboGNg9uQHaCKTdSmXoc0qtJVzMJlNAmZT3HBYwTyYFcb1OI-yUOaweBSY_CvsKMhn0wYDKnkNlZQLmZ0iSuUu2q0D1ZTYPuZCZvDMPFaFBEEs1Wan-wo9BOG1iboXbrrklahn_OkenOv1_Uh2Tm65Q=s0-d-e1-ft#https://img.evbuc.com/https%3A%2F%2Fcdn.evbuc.com%2Fimages%2F48553538%2F66776303833%2F1%2Foriginal.jpg?h=150&amp;w=300&amp;auto=compress&amp;rect=0%2C0%2C9000%2C4500&amp;s=a25736be74d2f28bc55acc68046053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208"/>
            <a:ext cx="4055605" cy="201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37402" y="52578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Gene Crick,  Executive Director,</a:t>
            </a:r>
          </a:p>
          <a:p>
            <a:pPr algn="r"/>
            <a:r>
              <a:rPr lang="en-US" sz="2400" dirty="0" smtClean="0"/>
              <a:t>Metropolitan Austin Interactive Network</a:t>
            </a:r>
          </a:p>
          <a:p>
            <a:pPr algn="r"/>
            <a:r>
              <a:rPr lang="en-US" sz="2400" dirty="0" smtClean="0"/>
              <a:t>gcrick@main.org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5505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Three Secrets of Success:</a:t>
            </a:r>
          </a:p>
          <a:p>
            <a:r>
              <a:rPr lang="en-US" sz="2800" dirty="0" smtClean="0"/>
              <a:t>Collaboration,  Collaboration, and… </a:t>
            </a:r>
            <a:r>
              <a:rPr lang="en-US" sz="2800" dirty="0" err="1" smtClean="0"/>
              <a:t>uhh</a:t>
            </a:r>
            <a:r>
              <a:rPr lang="en-US" sz="2800" dirty="0" smtClean="0"/>
              <a:t>…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760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Speaker Credentials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3809762"/>
          </a:xfrm>
        </p:spPr>
        <p:txBody>
          <a:bodyPr>
            <a:normAutofit fontScale="32500" lnSpcReduction="20000"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Lucida Sans Typewriter" panose="020B0509030504030204" pitchFamily="49" charset="0"/>
              </a:rPr>
              <a:t>Founder 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Texas’ first free public Internet access facilities (Austin, 1994), then free public Internet access for 25 rural Texas towns and cities (1995)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Architect, Community Network Grants program $1.5B Texas Infrastructure Fund; designer, 61 state-funded community and regional telecom networks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U.S. federal work Departments of Commerce, Agriculture, FCC, USAC, BTOP and the White House Advisory Group, NSF Internet governance.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Designed Texas Health Information Network rural </a:t>
            </a:r>
            <a:r>
              <a:rPr lang="en-US" i="1" dirty="0" err="1">
                <a:solidFill>
                  <a:schemeClr val="tx2"/>
                </a:solidFill>
                <a:latin typeface="Lucida Sans Typewriter" panose="020B0509030504030204" pitchFamily="49" charset="0"/>
              </a:rPr>
              <a:t>telehealth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 project $14M FCC pilot grant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Chair, FCC Consumer Advisory Committee Working Group on Rural &amp; Underserved Populations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Director of Development, Software Quality Institute, UT </a:t>
            </a:r>
            <a:r>
              <a:rPr lang="en-US" i="1" dirty="0" err="1">
                <a:solidFill>
                  <a:schemeClr val="tx2"/>
                </a:solidFill>
                <a:latin typeface="Lucida Sans Typewriter" panose="020B0509030504030204" pitchFamily="49" charset="0"/>
              </a:rPr>
              <a:t>SuperComputer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 Center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Advisory Council, Community Technology Centers Network 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State of Texas Strategic IT Planning Group (DIR)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Founder, Texas Internet Service Providers Association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Computer Professionals for Social Responsibility, Gates Foundation Texas Summit Advisory Council, 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Public and Community Technology Advisor to governments of Australia, China, New Zealand, Thailand, Korea and the United Kingdom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Former president, Electronic Frontiers Foundation–Austin, also national Association for Community Networking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Telecommunications Advisory panels: Rural Policy Research Institute and the Benton Foundation 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Founding member, Rural </a:t>
            </a:r>
            <a:r>
              <a:rPr lang="en-US" i="1" dirty="0" err="1">
                <a:solidFill>
                  <a:schemeClr val="tx2"/>
                </a:solidFill>
                <a:latin typeface="Lucida Sans Typewriter" panose="020B0509030504030204" pitchFamily="49" charset="0"/>
              </a:rPr>
              <a:t>Telecon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 (RTC) at Aspen Institute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Specialist, EAS/CAP telecom for alerts, preparedness and crisis management</a:t>
            </a:r>
          </a:p>
          <a:p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Keynote Address, U.S. Telecommunications Policy Research </a:t>
            </a:r>
            <a:r>
              <a:rPr lang="en-US" i="1" dirty="0" smtClean="0">
                <a:solidFill>
                  <a:schemeClr val="tx2"/>
                </a:solidFill>
                <a:latin typeface="Lucida Sans Typewriter" panose="020B0509030504030204" pitchFamily="49" charset="0"/>
              </a:rPr>
              <a:t>Conference</a:t>
            </a:r>
            <a:endParaRPr lang="en-US" i="1" dirty="0">
              <a:solidFill>
                <a:schemeClr val="tx2"/>
              </a:solidFill>
              <a:latin typeface="Lucida Sans Typewriter" panose="020B0509030504030204" pitchFamily="49" charset="0"/>
            </a:endParaRPr>
          </a:p>
          <a:p>
            <a:r>
              <a:rPr lang="en-US" i="1" dirty="0" smtClean="0">
                <a:solidFill>
                  <a:schemeClr val="tx2"/>
                </a:solidFill>
                <a:latin typeface="Lucida Sans Typewriter" panose="020B0509030504030204" pitchFamily="49" charset="0"/>
              </a:rPr>
              <a:t>Named 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one of Texas Monthly’s “25 most influential technology leaders,” </a:t>
            </a:r>
            <a:r>
              <a:rPr lang="en-US" i="1" dirty="0" smtClean="0">
                <a:solidFill>
                  <a:schemeClr val="tx2"/>
                </a:solidFill>
                <a:latin typeface="Lucida Sans Typewriter" panose="020B0509030504030204" pitchFamily="49" charset="0"/>
              </a:rPr>
              <a:t>credentials include the 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Susan B. </a:t>
            </a:r>
            <a:r>
              <a:rPr lang="en-US" i="1" dirty="0" err="1">
                <a:solidFill>
                  <a:schemeClr val="tx2"/>
                </a:solidFill>
                <a:latin typeface="Lucida Sans Typewriter" panose="020B0509030504030204" pitchFamily="49" charset="0"/>
              </a:rPr>
              <a:t>Hadden</a:t>
            </a:r>
            <a:r>
              <a:rPr lang="en-US" i="1" dirty="0">
                <a:solidFill>
                  <a:schemeClr val="tx2"/>
                </a:solidFill>
                <a:latin typeface="Lucida Sans Typewriter" panose="020B0509030504030204" pitchFamily="49" charset="0"/>
              </a:rPr>
              <a:t> Award and a U.S. Presidential medal for Y2K preparedness service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029" y="1066800"/>
            <a:ext cx="83471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Lucida Sans Typewriter" panose="020B0509030504030204" pitchFamily="49" charset="0"/>
              </a:rPr>
              <a:t>Gene Crick </a:t>
            </a:r>
            <a:r>
              <a:rPr lang="en-US" sz="1400" dirty="0" smtClean="0">
                <a:latin typeface="Lucida Sans Typewriter" panose="020B0509030504030204" pitchFamily="49" charset="0"/>
              </a:rPr>
              <a:t>is executive director of the Metropolitan Austin Interactive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Network, America’s oldest 501c3 nonprofit community technology network.</a:t>
            </a:r>
          </a:p>
          <a:p>
            <a:endParaRPr lang="en-US" sz="1400" dirty="0" smtClean="0">
              <a:latin typeface="Lucida Sans Typewriter" panose="020B0509030504030204" pitchFamily="49" charset="0"/>
            </a:endParaRP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He installed Texas’ first free public Internet access and is considered one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Of the nation’s most experienced community telecom experts. A self-described</a:t>
            </a:r>
          </a:p>
          <a:p>
            <a:r>
              <a:rPr lang="en-US" sz="1400" dirty="0" smtClean="0">
                <a:latin typeface="Lucida Sans Typewriter" panose="020B0509030504030204" pitchFamily="49" charset="0"/>
              </a:rPr>
              <a:t>“</a:t>
            </a:r>
            <a:r>
              <a:rPr lang="en-US" sz="1400" dirty="0" err="1" smtClean="0">
                <a:latin typeface="Lucida Sans Typewriter" panose="020B0509030504030204" pitchFamily="49" charset="0"/>
              </a:rPr>
              <a:t>CyberSaur</a:t>
            </a:r>
            <a:r>
              <a:rPr lang="en-US" sz="1400" dirty="0" smtClean="0">
                <a:latin typeface="Lucida Sans Typewriter" panose="020B0509030504030204" pitchFamily="49" charset="0"/>
              </a:rPr>
              <a:t>” his decades of professional highlights and service include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63362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feel free to send information and questions to:  gcrick@main.org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9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016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Connected Coast Resource: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75687"/>
            <a:ext cx="2590801" cy="56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Universal Service Administrative Compan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85163"/>
            <a:ext cx="3048000" cy="108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199" y="91183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Universal Service Funding (USF) </a:t>
            </a:r>
            <a:r>
              <a:rPr lang="en-US" sz="2800" b="1" dirty="0">
                <a:solidFill>
                  <a:schemeClr val="accent2"/>
                </a:solidFill>
              </a:rPr>
              <a:t>/</a:t>
            </a:r>
            <a:r>
              <a:rPr lang="en-US" sz="2800" b="1" dirty="0" smtClean="0">
                <a:solidFill>
                  <a:schemeClr val="accent2"/>
                </a:solidFill>
              </a:rPr>
              <a:t> E-rate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71322"/>
            <a:ext cx="88168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FCC-appointed nonprofit Universal Service Administrative Company manages $10B annual Universal Service Funds for affordable broadband access in rural and underserved areas.</a:t>
            </a:r>
          </a:p>
          <a:p>
            <a:r>
              <a:rPr lang="en-US" dirty="0"/>
              <a:t> </a:t>
            </a:r>
            <a:endParaRPr lang="en-US" sz="600" dirty="0"/>
          </a:p>
          <a:p>
            <a:r>
              <a:rPr lang="en-US" sz="1600" b="1" dirty="0"/>
              <a:t>*</a:t>
            </a:r>
            <a:r>
              <a:rPr lang="en-US" sz="1600" dirty="0"/>
              <a:t>This is </a:t>
            </a:r>
            <a:r>
              <a:rPr lang="en-US" sz="1600" i="1" u="sng" dirty="0"/>
              <a:t>not</a:t>
            </a:r>
            <a:r>
              <a:rPr lang="en-US" sz="1600" dirty="0"/>
              <a:t> tax or government money!  USF fees we all pay on our monthly phone bills go to FCC/USAC.  So our communities should file for local support they are meant to provide.  </a:t>
            </a:r>
            <a:endParaRPr lang="en-US" sz="1600" dirty="0" smtClean="0"/>
          </a:p>
          <a:p>
            <a:endParaRPr lang="en-US" sz="600" dirty="0"/>
          </a:p>
          <a:p>
            <a:r>
              <a:rPr lang="en-US" sz="1600" dirty="0" smtClean="0"/>
              <a:t>Especially </a:t>
            </a:r>
            <a:r>
              <a:rPr lang="en-US" sz="1600" dirty="0"/>
              <a:t>important for the Connected Coastal Bend:</a:t>
            </a:r>
          </a:p>
          <a:p>
            <a:pPr lvl="0"/>
            <a:r>
              <a:rPr lang="en-US" sz="1600" u="sng" dirty="0">
                <a:hlinkClick r:id="rId4"/>
              </a:rPr>
              <a:t>Schools and Libraries (E-rate) Program</a:t>
            </a:r>
            <a:r>
              <a:rPr lang="en-US" sz="1600" dirty="0"/>
              <a:t> provides funding to keep students and library patrons connected to broadband and voice services. </a:t>
            </a:r>
            <a:r>
              <a:rPr lang="en-US" sz="1600" b="1" dirty="0"/>
              <a:t> </a:t>
            </a:r>
            <a:endParaRPr lang="en-US" sz="1600" dirty="0"/>
          </a:p>
          <a:p>
            <a:pPr lvl="0"/>
            <a:r>
              <a:rPr lang="en-US" sz="1600" u="sng" dirty="0">
                <a:hlinkClick r:id="rId5"/>
              </a:rPr>
              <a:t>Rural Health Care Program</a:t>
            </a:r>
            <a:r>
              <a:rPr lang="en-US" sz="1600" dirty="0"/>
              <a:t> supports </a:t>
            </a:r>
            <a:r>
              <a:rPr lang="en-US" sz="1600" dirty="0" smtClean="0"/>
              <a:t>improved broadband </a:t>
            </a:r>
            <a:r>
              <a:rPr lang="en-US" sz="1600" dirty="0"/>
              <a:t>for </a:t>
            </a:r>
            <a:r>
              <a:rPr lang="en-US" sz="1600" dirty="0" smtClean="0"/>
              <a:t>highest quality </a:t>
            </a:r>
            <a:r>
              <a:rPr lang="en-US" sz="1600" dirty="0"/>
              <a:t>medical care in rural </a:t>
            </a:r>
            <a:r>
              <a:rPr lang="en-US" sz="1600" dirty="0" smtClean="0"/>
              <a:t>areas</a:t>
            </a:r>
          </a:p>
          <a:p>
            <a:pPr lvl="0"/>
            <a:endParaRPr lang="en-US" sz="600" dirty="0"/>
          </a:p>
          <a:p>
            <a:r>
              <a:rPr lang="en-US" sz="1600" dirty="0"/>
              <a:t>also</a:t>
            </a:r>
          </a:p>
          <a:p>
            <a:pPr lvl="1"/>
            <a:r>
              <a:rPr lang="en-US" sz="1600" u="sng" dirty="0">
                <a:hlinkClick r:id="rId6"/>
              </a:rPr>
              <a:t>Lifeline Program</a:t>
            </a:r>
            <a:r>
              <a:rPr lang="en-US" sz="1600" dirty="0"/>
              <a:t> helps lower income households obtain adequate voice and broadband.</a:t>
            </a:r>
          </a:p>
          <a:p>
            <a:pPr lvl="1"/>
            <a:r>
              <a:rPr lang="en-US" sz="1600" u="sng" dirty="0">
                <a:hlinkClick r:id="rId7"/>
              </a:rPr>
              <a:t>High Cost Program</a:t>
            </a:r>
            <a:r>
              <a:rPr lang="en-US" sz="1600" dirty="0"/>
              <a:t> subsidizes telecom infrastructure in remote and underserved areas.</a:t>
            </a:r>
          </a:p>
          <a:p>
            <a:r>
              <a:rPr lang="en-US" sz="1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4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016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Connected Coast Resource: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87751"/>
            <a:ext cx="2590801" cy="56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Universal Service Administrative Compan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75687"/>
            <a:ext cx="3048000" cy="108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199" y="89872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Universal Service Funding (USF) </a:t>
            </a:r>
            <a:r>
              <a:rPr lang="en-US" sz="2400" b="1" dirty="0">
                <a:solidFill>
                  <a:schemeClr val="accent2"/>
                </a:solidFill>
              </a:rPr>
              <a:t>/</a:t>
            </a:r>
            <a:r>
              <a:rPr lang="en-US" sz="2400" b="1" dirty="0" smtClean="0">
                <a:solidFill>
                  <a:schemeClr val="accent2"/>
                </a:solidFill>
              </a:rPr>
              <a:t> E-rate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71322"/>
            <a:ext cx="881689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Planning/Follow Through Notes: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E-rate and USF offer valuable, lasting assistance for community and regional broadband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FCC &amp; USAC now encourage E-rate eligible schools and libraries to participate in collaborative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E-rate funding applications can be appropriately configured to support broadband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Next Step: identify and make contact with schools and libraries in your area to discuss goals and needs.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Though the application process can be complex, help is available  For example, Texas State Library has an expert available to provide advice and guidance for libraries interested in obtaining E-rate funding.</a:t>
            </a:r>
          </a:p>
          <a:p>
            <a:r>
              <a:rPr lang="en-US" sz="1600" dirty="0" smtClean="0"/>
              <a:t>The Texas Dept. of Education also has an expert E-rate advisor on staff. 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(both are really nice people)</a:t>
            </a:r>
          </a:p>
          <a:p>
            <a:endParaRPr lang="en-US" sz="1600" dirty="0" smtClean="0"/>
          </a:p>
          <a:p>
            <a:r>
              <a:rPr lang="en-US" sz="1600" dirty="0" smtClean="0"/>
              <a:t>For more information:  </a:t>
            </a:r>
            <a:r>
              <a:rPr lang="en-US" sz="1600" b="1" dirty="0" smtClean="0"/>
              <a:t>USAC.org, FCC.gov, TSL.Texas.gov </a:t>
            </a:r>
            <a:r>
              <a:rPr lang="en-US" sz="1600" dirty="0" smtClean="0"/>
              <a:t> and Connected Coast resource center</a:t>
            </a:r>
          </a:p>
          <a:p>
            <a:endParaRPr lang="en-US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2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016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Connected Coast Resource: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6145"/>
              </p:ext>
            </p:extLst>
          </p:nvPr>
        </p:nvGraphicFramePr>
        <p:xfrm>
          <a:off x="457200" y="1679637"/>
          <a:ext cx="34290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crobat Document" r:id="rId3" imgW="3429000" imgH="4800600" progId="AcroExch.Document.DC">
                  <p:embed/>
                </p:oleObj>
              </mc:Choice>
              <mc:Fallback>
                <p:oleObj name="Acrobat Document" r:id="rId3" imgW="3429000" imgH="48006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79637"/>
                        <a:ext cx="3429000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95833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Legislator Contact, Engagement, Support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1600200"/>
            <a:ext cx="5125249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is important to make contact with </a:t>
            </a:r>
          </a:p>
          <a:p>
            <a:r>
              <a:rPr lang="en-US" sz="2400" dirty="0" smtClean="0"/>
              <a:t>Your local, state and federal officials,</a:t>
            </a:r>
          </a:p>
          <a:p>
            <a:r>
              <a:rPr lang="en-US" sz="2400" dirty="0" smtClean="0"/>
              <a:t>especially those who are elected.</a:t>
            </a:r>
          </a:p>
          <a:p>
            <a:endParaRPr lang="en-US" sz="800" dirty="0" smtClean="0"/>
          </a:p>
          <a:p>
            <a:r>
              <a:rPr lang="en-US" sz="2400" i="1" dirty="0" smtClean="0"/>
              <a:t>Do this as soon as you possibly can. </a:t>
            </a:r>
          </a:p>
          <a:p>
            <a:endParaRPr lang="en-US" sz="800" dirty="0" smtClean="0"/>
          </a:p>
          <a:p>
            <a:r>
              <a:rPr lang="en-US" sz="2400" dirty="0" smtClean="0"/>
              <a:t>Later can be too late; early involvement</a:t>
            </a:r>
          </a:p>
          <a:p>
            <a:r>
              <a:rPr lang="en-US" sz="2400" dirty="0" smtClean="0"/>
              <a:t>shows your respect and invites their</a:t>
            </a:r>
          </a:p>
          <a:p>
            <a:r>
              <a:rPr lang="en-US" sz="2400" dirty="0" smtClean="0"/>
              <a:t>“involvement, guidance and support.”</a:t>
            </a:r>
          </a:p>
          <a:p>
            <a:endParaRPr lang="en-US" sz="2400" dirty="0" smtClean="0"/>
          </a:p>
          <a:p>
            <a:r>
              <a:rPr lang="en-US" sz="2400" dirty="0" smtClean="0"/>
              <a:t>If nothing else, obtain an expression of</a:t>
            </a:r>
          </a:p>
          <a:p>
            <a:r>
              <a:rPr lang="en-US" sz="2400" dirty="0" smtClean="0"/>
              <a:t>endorsement/support for your goals.</a:t>
            </a:r>
          </a:p>
          <a:p>
            <a:endParaRPr lang="en-US" sz="2400" dirty="0"/>
          </a:p>
          <a:p>
            <a:r>
              <a:rPr lang="en-US" sz="2400" dirty="0" smtClean="0"/>
              <a:t>This outreach is easy, but significant. </a:t>
            </a:r>
          </a:p>
        </p:txBody>
      </p:sp>
    </p:spTree>
    <p:extLst>
      <p:ext uri="{BB962C8B-B14F-4D97-AF65-F5344CB8AC3E}">
        <p14:creationId xmlns:p14="http://schemas.microsoft.com/office/powerpoint/2010/main" val="25483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016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Connected Coast Resource: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594" y="3352800"/>
            <a:ext cx="861364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Broadband Communities Magazine is a free monthly publication that has for some years</a:t>
            </a:r>
          </a:p>
          <a:p>
            <a:r>
              <a:rPr lang="en-US" b="1" dirty="0" smtClean="0"/>
              <a:t>maintained accurate and informed information on community telecom development   </a:t>
            </a:r>
          </a:p>
          <a:p>
            <a:r>
              <a:rPr lang="en-US" b="1" dirty="0" smtClean="0"/>
              <a:t>The magazine is available in both electronic and print/mail versions.   </a:t>
            </a:r>
          </a:p>
          <a:p>
            <a:r>
              <a:rPr lang="en-US" b="1" dirty="0" smtClean="0"/>
              <a:t>The organization also sponsors regular conferences on community broadband, including 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upcoming national gathering in Austin, Texas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For information or subscription:  www.bbpmag.com</a:t>
            </a:r>
            <a:endParaRPr lang="en-US" b="1" dirty="0"/>
          </a:p>
        </p:txBody>
      </p:sp>
      <p:pic>
        <p:nvPicPr>
          <p:cNvPr id="3076" name="Picture 4" descr="http://www.bbpmag.com/banners/BBC-Web-Header_0816-orange-vio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143000"/>
            <a:ext cx="91440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bbpmag.com/banners/Summit2019-side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800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11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0165"/>
            <a:ext cx="4191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THANK YOU!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And again, please feel free to send me any questions, suggestions, or recommendations.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Gene Crick,   gcrick@main.org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5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702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PowerPoint Presentation</vt:lpstr>
      <vt:lpstr>Speaker Credentials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Bend Resource:</dc:title>
  <dc:creator>Administrator</dc:creator>
  <cp:lastModifiedBy>Administrator</cp:lastModifiedBy>
  <cp:revision>21</cp:revision>
  <dcterms:created xsi:type="dcterms:W3CDTF">2018-09-20T05:33:47Z</dcterms:created>
  <dcterms:modified xsi:type="dcterms:W3CDTF">2018-09-20T10:56:29Z</dcterms:modified>
</cp:coreProperties>
</file>