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5" r:id="rId11"/>
  </p:sldIdLst>
  <p:sldSz cx="12192000" cy="6858000"/>
  <p:notesSz cx="697388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640823-0E47-4B86-94EB-D9E4BE28360A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FE26C5-9F2E-4670-8F26-70FE5F128FE2}">
      <dgm:prSet phldrT="[Text]" custT="1"/>
      <dgm:spPr>
        <a:ln>
          <a:solidFill>
            <a:schemeClr val="bg2"/>
          </a:solidFill>
        </a:ln>
      </dgm:spPr>
      <dgm:t>
        <a:bodyPr/>
        <a:lstStyle/>
        <a:p>
          <a:r>
            <a:rPr lang="en-US" sz="2800" baseline="0" dirty="0" smtClean="0">
              <a:solidFill>
                <a:schemeClr val="bg2"/>
              </a:solidFill>
              <a:latin typeface="Californian FB" panose="0207040306080B030204" pitchFamily="18" charset="0"/>
            </a:rPr>
            <a:t>Community Broadband Strategy</a:t>
          </a:r>
          <a:endParaRPr lang="en-US" sz="2800" baseline="0" dirty="0">
            <a:solidFill>
              <a:schemeClr val="bg2"/>
            </a:solidFill>
            <a:latin typeface="Californian FB" panose="0207040306080B030204" pitchFamily="18" charset="0"/>
          </a:endParaRPr>
        </a:p>
      </dgm:t>
    </dgm:pt>
    <dgm:pt modelId="{1FC6CF2D-E90F-46CA-999A-37CCA909CA17}" type="parTrans" cxnId="{E43C8253-29F0-4E34-BE30-9CC787BD250D}">
      <dgm:prSet/>
      <dgm:spPr/>
      <dgm:t>
        <a:bodyPr/>
        <a:lstStyle/>
        <a:p>
          <a:endParaRPr lang="en-US"/>
        </a:p>
      </dgm:t>
    </dgm:pt>
    <dgm:pt modelId="{9B69A4D5-8E8A-427F-883C-CA56557DE838}" type="sibTrans" cxnId="{E43C8253-29F0-4E34-BE30-9CC787BD250D}">
      <dgm:prSet/>
      <dgm:spPr/>
      <dgm:t>
        <a:bodyPr/>
        <a:lstStyle/>
        <a:p>
          <a:endParaRPr lang="en-US"/>
        </a:p>
      </dgm:t>
    </dgm:pt>
    <dgm:pt modelId="{0328165C-D5E7-4929-BA04-5277B8308708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  <a:latin typeface="Californian FB" panose="0207040306080B030204" pitchFamily="18" charset="0"/>
            </a:rPr>
            <a:t>Partial Fiber Network</a:t>
          </a:r>
          <a:endParaRPr lang="en-US" dirty="0">
            <a:solidFill>
              <a:schemeClr val="bg2"/>
            </a:solidFill>
            <a:latin typeface="Californian FB" panose="0207040306080B030204" pitchFamily="18" charset="0"/>
          </a:endParaRPr>
        </a:p>
      </dgm:t>
    </dgm:pt>
    <dgm:pt modelId="{DE3DAD01-F47C-415A-AAD5-8BBA572FA444}" type="parTrans" cxnId="{C3D98CE8-7EE8-45B3-BACA-30370890027D}">
      <dgm:prSet/>
      <dgm:spPr/>
      <dgm:t>
        <a:bodyPr/>
        <a:lstStyle/>
        <a:p>
          <a:endParaRPr lang="en-US"/>
        </a:p>
      </dgm:t>
    </dgm:pt>
    <dgm:pt modelId="{20FD0CEC-0AF7-481C-B8B5-B6F53591E0CE}" type="sibTrans" cxnId="{C3D98CE8-7EE8-45B3-BACA-30370890027D}">
      <dgm:prSet/>
      <dgm:spPr/>
      <dgm:t>
        <a:bodyPr/>
        <a:lstStyle/>
        <a:p>
          <a:endParaRPr lang="en-US"/>
        </a:p>
      </dgm:t>
    </dgm:pt>
    <dgm:pt modelId="{7EC9AE8E-E9B8-47ED-826F-7EC52887B8C6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>
              <a:solidFill>
                <a:schemeClr val="bg2"/>
              </a:solidFill>
              <a:latin typeface="Californian FB" panose="0207040306080B030204" pitchFamily="18" charset="0"/>
            </a:rPr>
            <a:t>Expand Network</a:t>
          </a:r>
          <a:endParaRPr lang="en-US" dirty="0">
            <a:solidFill>
              <a:schemeClr val="bg2"/>
            </a:solidFill>
            <a:latin typeface="Californian FB" panose="0207040306080B030204" pitchFamily="18" charset="0"/>
          </a:endParaRPr>
        </a:p>
      </dgm:t>
    </dgm:pt>
    <dgm:pt modelId="{A6741F2D-0694-4F72-BA43-8A90CEEA4E66}" type="parTrans" cxnId="{E4738AF2-1B4E-4AE3-82F1-1B28E2DD0C5A}">
      <dgm:prSet/>
      <dgm:spPr/>
      <dgm:t>
        <a:bodyPr/>
        <a:lstStyle/>
        <a:p>
          <a:endParaRPr lang="en-US"/>
        </a:p>
      </dgm:t>
    </dgm:pt>
    <dgm:pt modelId="{0F9BB9C8-2A82-423D-B0E8-1B6B07C61F8E}" type="sibTrans" cxnId="{E4738AF2-1B4E-4AE3-82F1-1B28E2DD0C5A}">
      <dgm:prSet/>
      <dgm:spPr/>
      <dgm:t>
        <a:bodyPr/>
        <a:lstStyle/>
        <a:p>
          <a:endParaRPr lang="en-US"/>
        </a:p>
      </dgm:t>
    </dgm:pt>
    <dgm:pt modelId="{65E086AA-903C-4043-9ABA-41D00009F1D6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  <a:latin typeface="Californian FB" panose="0207040306080B030204" pitchFamily="18" charset="0"/>
            </a:rPr>
            <a:t>No Fiber Network</a:t>
          </a:r>
          <a:endParaRPr lang="en-US" dirty="0">
            <a:solidFill>
              <a:schemeClr val="bg2"/>
            </a:solidFill>
            <a:latin typeface="Californian FB" panose="0207040306080B030204" pitchFamily="18" charset="0"/>
          </a:endParaRPr>
        </a:p>
      </dgm:t>
    </dgm:pt>
    <dgm:pt modelId="{467127C6-2A52-4176-A5DC-4E5E2145B771}" type="parTrans" cxnId="{6133017F-F515-46F1-8365-7421A1450379}">
      <dgm:prSet/>
      <dgm:spPr/>
      <dgm:t>
        <a:bodyPr/>
        <a:lstStyle/>
        <a:p>
          <a:endParaRPr lang="en-US"/>
        </a:p>
      </dgm:t>
    </dgm:pt>
    <dgm:pt modelId="{15FF63FD-F893-4DEC-B263-59938B3D900C}" type="sibTrans" cxnId="{6133017F-F515-46F1-8365-7421A1450379}">
      <dgm:prSet/>
      <dgm:spPr/>
      <dgm:t>
        <a:bodyPr/>
        <a:lstStyle/>
        <a:p>
          <a:endParaRPr lang="en-US"/>
        </a:p>
      </dgm:t>
    </dgm:pt>
    <dgm:pt modelId="{0AB9CC42-36F6-4F6E-B7C3-CDC933DDE92C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  <a:latin typeface="Californian FB" panose="0207040306080B030204" pitchFamily="18" charset="0"/>
            </a:rPr>
            <a:t>Build New Network</a:t>
          </a:r>
          <a:endParaRPr lang="en-US" dirty="0">
            <a:solidFill>
              <a:schemeClr val="bg2"/>
            </a:solidFill>
            <a:latin typeface="Californian FB" panose="0207040306080B030204" pitchFamily="18" charset="0"/>
          </a:endParaRPr>
        </a:p>
      </dgm:t>
    </dgm:pt>
    <dgm:pt modelId="{D150A2C4-16A7-4537-8321-A942BB2A1835}" type="parTrans" cxnId="{499FEC67-8941-4A3E-8C18-B740180D9619}">
      <dgm:prSet/>
      <dgm:spPr/>
      <dgm:t>
        <a:bodyPr/>
        <a:lstStyle/>
        <a:p>
          <a:endParaRPr lang="en-US"/>
        </a:p>
      </dgm:t>
    </dgm:pt>
    <dgm:pt modelId="{9471E1DA-4AEF-4854-9B1F-D6B852B49AD1}" type="sibTrans" cxnId="{499FEC67-8941-4A3E-8C18-B740180D9619}">
      <dgm:prSet/>
      <dgm:spPr/>
      <dgm:t>
        <a:bodyPr/>
        <a:lstStyle/>
        <a:p>
          <a:endParaRPr lang="en-US"/>
        </a:p>
      </dgm:t>
    </dgm:pt>
    <dgm:pt modelId="{4B3D9C35-066C-4EA0-A8E4-07EBD99FDF9E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en-US" sz="2000" dirty="0" smtClean="0">
              <a:latin typeface="Californian FB" panose="0207040306080B030204" pitchFamily="18" charset="0"/>
            </a:rPr>
            <a:t>Network Infrastructure</a:t>
          </a:r>
        </a:p>
        <a:p>
          <a:r>
            <a:rPr lang="en-US" sz="1400" dirty="0" smtClean="0">
              <a:latin typeface="Californian FB" panose="0207040306080B030204" pitchFamily="18" charset="0"/>
            </a:rPr>
            <a:t>(Determine Deployment Level of Local Wireline &amp; Wireless Networks)</a:t>
          </a:r>
          <a:endParaRPr lang="en-US" sz="1400" dirty="0">
            <a:latin typeface="Californian FB" panose="0207040306080B030204" pitchFamily="18" charset="0"/>
          </a:endParaRPr>
        </a:p>
      </dgm:t>
    </dgm:pt>
    <dgm:pt modelId="{A6FDD387-C3AC-4926-9532-E89923710CDF}" type="parTrans" cxnId="{39ACDAC0-9114-45FF-9E06-8FEADAAA9718}">
      <dgm:prSet/>
      <dgm:spPr/>
      <dgm:t>
        <a:bodyPr/>
        <a:lstStyle/>
        <a:p>
          <a:endParaRPr lang="en-US"/>
        </a:p>
      </dgm:t>
    </dgm:pt>
    <dgm:pt modelId="{CACB717F-216A-4365-8743-2C3EF7AED76C}" type="sibTrans" cxnId="{39ACDAC0-9114-45FF-9E06-8FEADAAA9718}">
      <dgm:prSet/>
      <dgm:spPr/>
      <dgm:t>
        <a:bodyPr/>
        <a:lstStyle/>
        <a:p>
          <a:endParaRPr lang="en-US"/>
        </a:p>
      </dgm:t>
    </dgm:pt>
    <dgm:pt modelId="{39B3B510-3DD3-406B-BD90-29BF417B82F2}">
      <dgm:prSet phldrT="[Text]" custT="1"/>
      <dgm:spPr>
        <a:solidFill>
          <a:schemeClr val="accent3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en-US" sz="1400" b="0" dirty="0" smtClean="0">
              <a:latin typeface="Californian FB" panose="0207040306080B030204" pitchFamily="18" charset="0"/>
            </a:rPr>
            <a:t>Identify Network Gaps, Community Needs &amp; Economic Opportunities</a:t>
          </a:r>
          <a:r>
            <a:rPr lang="en-US" sz="1200" b="0" dirty="0" smtClean="0">
              <a:latin typeface="Californian FB" panose="0207040306080B030204" pitchFamily="18" charset="0"/>
            </a:rPr>
            <a:t> </a:t>
          </a:r>
          <a:endParaRPr lang="en-US" sz="1200" dirty="0">
            <a:latin typeface="Californian FB" panose="0207040306080B030204" pitchFamily="18" charset="0"/>
          </a:endParaRPr>
        </a:p>
      </dgm:t>
    </dgm:pt>
    <dgm:pt modelId="{89508252-A54F-4F87-8E1D-A25FCEC65C6A}" type="parTrans" cxnId="{975F2275-CF90-48B4-918C-8DDFD99C6805}">
      <dgm:prSet/>
      <dgm:spPr/>
      <dgm:t>
        <a:bodyPr/>
        <a:lstStyle/>
        <a:p>
          <a:endParaRPr lang="en-US"/>
        </a:p>
      </dgm:t>
    </dgm:pt>
    <dgm:pt modelId="{D031AB22-0681-4334-893E-8E230E62A2B6}" type="sibTrans" cxnId="{975F2275-CF90-48B4-918C-8DDFD99C6805}">
      <dgm:prSet/>
      <dgm:spPr/>
      <dgm:t>
        <a:bodyPr/>
        <a:lstStyle/>
        <a:p>
          <a:endParaRPr lang="en-US"/>
        </a:p>
      </dgm:t>
    </dgm:pt>
    <dgm:pt modelId="{BB81BB81-3C2B-420D-B6E5-8A71F0679CC7}">
      <dgm:prSet phldrT="[Text]" custT="1"/>
      <dgm:spPr>
        <a:solidFill>
          <a:schemeClr val="accent4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en-US" sz="1400" b="0" dirty="0" smtClean="0">
              <a:latin typeface="Californian FB" panose="0207040306080B030204" pitchFamily="18" charset="0"/>
            </a:rPr>
            <a:t> Design Affordable Tech Solutions</a:t>
          </a:r>
        </a:p>
        <a:p>
          <a:r>
            <a:rPr lang="en-US" sz="1300" dirty="0" smtClean="0">
              <a:latin typeface="Californian FB" panose="0207040306080B030204" pitchFamily="18" charset="0"/>
            </a:rPr>
            <a:t>(Affordable </a:t>
          </a:r>
          <a:r>
            <a:rPr lang="en-US" sz="1200" dirty="0" smtClean="0">
              <a:latin typeface="Californian FB" panose="0207040306080B030204" pitchFamily="18" charset="0"/>
            </a:rPr>
            <a:t>Network &amp; Computers Access for Un-/Under-Served Groups</a:t>
          </a:r>
          <a:r>
            <a:rPr lang="en-US" sz="1200" dirty="0" smtClean="0"/>
            <a:t>)</a:t>
          </a:r>
          <a:endParaRPr lang="en-US" sz="1200" dirty="0"/>
        </a:p>
      </dgm:t>
    </dgm:pt>
    <dgm:pt modelId="{1A792757-769C-46DB-B620-22312F8BC447}" type="parTrans" cxnId="{59542C14-D062-4ECE-AC28-D4884623ADE4}">
      <dgm:prSet/>
      <dgm:spPr/>
      <dgm:t>
        <a:bodyPr/>
        <a:lstStyle/>
        <a:p>
          <a:endParaRPr lang="en-US"/>
        </a:p>
      </dgm:t>
    </dgm:pt>
    <dgm:pt modelId="{7F331030-1CA9-4A0B-B822-12488BEC5E0D}" type="sibTrans" cxnId="{59542C14-D062-4ECE-AC28-D4884623ADE4}">
      <dgm:prSet/>
      <dgm:spPr/>
      <dgm:t>
        <a:bodyPr/>
        <a:lstStyle/>
        <a:p>
          <a:endParaRPr lang="en-US"/>
        </a:p>
      </dgm:t>
    </dgm:pt>
    <dgm:pt modelId="{CDC7AB22-12EE-4EF1-A37C-A04C27C5C0E6}">
      <dgm:prSet phldrT="[Text]" custT="1"/>
      <dgm:spPr>
        <a:solidFill>
          <a:schemeClr val="accent5">
            <a:lumMod val="40000"/>
            <a:lumOff val="60000"/>
          </a:schemeClr>
        </a:solidFill>
        <a:ln>
          <a:solidFill>
            <a:srgbClr val="00B0F0"/>
          </a:solidFill>
        </a:ln>
      </dgm:spPr>
      <dgm:t>
        <a:bodyPr/>
        <a:lstStyle/>
        <a:p>
          <a:r>
            <a:rPr lang="en-US" sz="1400" dirty="0" smtClean="0">
              <a:latin typeface="Californian FB" panose="0207040306080B030204" pitchFamily="18" charset="0"/>
            </a:rPr>
            <a:t>Empower People Potential</a:t>
          </a:r>
        </a:p>
        <a:p>
          <a:r>
            <a:rPr lang="en-US" sz="1200" dirty="0" smtClean="0">
              <a:latin typeface="Californian FB" panose="0207040306080B030204" pitchFamily="18" charset="0"/>
            </a:rPr>
            <a:t>(Integrate Network Expansion, Digital Literacy, Economic Development)</a:t>
          </a:r>
          <a:endParaRPr lang="en-US" sz="1200" dirty="0">
            <a:latin typeface="Californian FB" panose="0207040306080B030204" pitchFamily="18" charset="0"/>
          </a:endParaRPr>
        </a:p>
      </dgm:t>
    </dgm:pt>
    <dgm:pt modelId="{CADC0BE1-860C-4344-A556-1832B7E747BE}" type="parTrans" cxnId="{7DBFAA84-6944-455A-B479-266FE10927D7}">
      <dgm:prSet/>
      <dgm:spPr/>
      <dgm:t>
        <a:bodyPr/>
        <a:lstStyle/>
        <a:p>
          <a:endParaRPr lang="en-US"/>
        </a:p>
      </dgm:t>
    </dgm:pt>
    <dgm:pt modelId="{D47A4487-DB90-4F98-896C-F027F2435E49}" type="sibTrans" cxnId="{7DBFAA84-6944-455A-B479-266FE10927D7}">
      <dgm:prSet/>
      <dgm:spPr/>
      <dgm:t>
        <a:bodyPr/>
        <a:lstStyle/>
        <a:p>
          <a:endParaRPr lang="en-US"/>
        </a:p>
      </dgm:t>
    </dgm:pt>
    <dgm:pt modelId="{81368692-F2E3-40EB-A3BD-D7C50C939A39}" type="pres">
      <dgm:prSet presAssocID="{C2640823-0E47-4B86-94EB-D9E4BE28360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0A08A8-5290-41D1-8648-5288853B458F}" type="pres">
      <dgm:prSet presAssocID="{C2640823-0E47-4B86-94EB-D9E4BE28360A}" presName="hierFlow" presStyleCnt="0"/>
      <dgm:spPr/>
    </dgm:pt>
    <dgm:pt modelId="{D6661425-FE0E-4718-8578-39EF1A0A0AFE}" type="pres">
      <dgm:prSet presAssocID="{C2640823-0E47-4B86-94EB-D9E4BE28360A}" presName="firstBuf" presStyleCnt="0"/>
      <dgm:spPr/>
    </dgm:pt>
    <dgm:pt modelId="{28FAC8B9-7500-40B6-869F-C918C1AF2135}" type="pres">
      <dgm:prSet presAssocID="{C2640823-0E47-4B86-94EB-D9E4BE28360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4049628-339C-4C23-B173-D6D14499E7A3}" type="pres">
      <dgm:prSet presAssocID="{DFFE26C5-9F2E-4670-8F26-70FE5F128FE2}" presName="Name14" presStyleCnt="0"/>
      <dgm:spPr/>
    </dgm:pt>
    <dgm:pt modelId="{4E0A26EA-820E-4E07-977F-0852D1BB059D}" type="pres">
      <dgm:prSet presAssocID="{DFFE26C5-9F2E-4670-8F26-70FE5F128FE2}" presName="level1Shape" presStyleLbl="node0" presStyleIdx="0" presStyleCnt="1" custScaleX="247224" custScaleY="39584" custLinFactNeighborX="-1507" custLinFactNeighborY="-247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C1A9AA-6311-4902-994D-BFA28BE90946}" type="pres">
      <dgm:prSet presAssocID="{DFFE26C5-9F2E-4670-8F26-70FE5F128FE2}" presName="hierChild2" presStyleCnt="0"/>
      <dgm:spPr/>
    </dgm:pt>
    <dgm:pt modelId="{DDEB6FD9-79E0-4D09-91F9-47DB2EBF19B3}" type="pres">
      <dgm:prSet presAssocID="{DE3DAD01-F47C-415A-AAD5-8BBA572FA444}" presName="Name19" presStyleLbl="parChTrans1D2" presStyleIdx="0" presStyleCnt="2"/>
      <dgm:spPr/>
      <dgm:t>
        <a:bodyPr/>
        <a:lstStyle/>
        <a:p>
          <a:endParaRPr lang="en-US"/>
        </a:p>
      </dgm:t>
    </dgm:pt>
    <dgm:pt modelId="{5698BBFC-A336-4487-B18A-6D8015D07DF2}" type="pres">
      <dgm:prSet presAssocID="{0328165C-D5E7-4929-BA04-5277B8308708}" presName="Name21" presStyleCnt="0"/>
      <dgm:spPr/>
    </dgm:pt>
    <dgm:pt modelId="{166A9CCA-25E5-4739-8C35-2C3D54E439DB}" type="pres">
      <dgm:prSet presAssocID="{0328165C-D5E7-4929-BA04-5277B8308708}" presName="level2Shape" presStyleLbl="node2" presStyleIdx="0" presStyleCnt="2" custScaleY="31177" custLinFactNeighborX="1176" custLinFactNeighborY="-50615"/>
      <dgm:spPr/>
      <dgm:t>
        <a:bodyPr/>
        <a:lstStyle/>
        <a:p>
          <a:endParaRPr lang="en-US"/>
        </a:p>
      </dgm:t>
    </dgm:pt>
    <dgm:pt modelId="{7F5B601B-E681-4EBB-A62E-70CC865FD61C}" type="pres">
      <dgm:prSet presAssocID="{0328165C-D5E7-4929-BA04-5277B8308708}" presName="hierChild3" presStyleCnt="0"/>
      <dgm:spPr/>
    </dgm:pt>
    <dgm:pt modelId="{44B032E3-2104-4BFD-956A-4B69AB190912}" type="pres">
      <dgm:prSet presAssocID="{A6741F2D-0694-4F72-BA43-8A90CEEA4E66}" presName="Name19" presStyleLbl="parChTrans1D3" presStyleIdx="0" presStyleCnt="2"/>
      <dgm:spPr/>
      <dgm:t>
        <a:bodyPr/>
        <a:lstStyle/>
        <a:p>
          <a:endParaRPr lang="en-US"/>
        </a:p>
      </dgm:t>
    </dgm:pt>
    <dgm:pt modelId="{AD56261E-2DBF-4DE0-AB52-63283B805D0B}" type="pres">
      <dgm:prSet presAssocID="{7EC9AE8E-E9B8-47ED-826F-7EC52887B8C6}" presName="Name21" presStyleCnt="0"/>
      <dgm:spPr/>
    </dgm:pt>
    <dgm:pt modelId="{0BC61ACF-DD9F-4FC4-BB3D-A6D5A6C59022}" type="pres">
      <dgm:prSet presAssocID="{7EC9AE8E-E9B8-47ED-826F-7EC52887B8C6}" presName="level2Shape" presStyleLbl="node3" presStyleIdx="0" presStyleCnt="2" custScaleY="33055" custLinFactNeighborX="1176" custLinFactNeighborY="-80030"/>
      <dgm:spPr/>
      <dgm:t>
        <a:bodyPr/>
        <a:lstStyle/>
        <a:p>
          <a:endParaRPr lang="en-US"/>
        </a:p>
      </dgm:t>
    </dgm:pt>
    <dgm:pt modelId="{E417169E-B4DB-44BB-8812-190965174C06}" type="pres">
      <dgm:prSet presAssocID="{7EC9AE8E-E9B8-47ED-826F-7EC52887B8C6}" presName="hierChild3" presStyleCnt="0"/>
      <dgm:spPr/>
    </dgm:pt>
    <dgm:pt modelId="{F1BE7CA5-055D-49B0-8687-C8A292C2E9E0}" type="pres">
      <dgm:prSet presAssocID="{467127C6-2A52-4176-A5DC-4E5E2145B771}" presName="Name19" presStyleLbl="parChTrans1D2" presStyleIdx="1" presStyleCnt="2"/>
      <dgm:spPr/>
      <dgm:t>
        <a:bodyPr/>
        <a:lstStyle/>
        <a:p>
          <a:endParaRPr lang="en-US"/>
        </a:p>
      </dgm:t>
    </dgm:pt>
    <dgm:pt modelId="{BEF902AA-9835-46CA-B2D4-2701D0C68DB1}" type="pres">
      <dgm:prSet presAssocID="{65E086AA-903C-4043-9ABA-41D00009F1D6}" presName="Name21" presStyleCnt="0"/>
      <dgm:spPr/>
    </dgm:pt>
    <dgm:pt modelId="{25992687-2400-498A-872C-45DBA71F57F4}" type="pres">
      <dgm:prSet presAssocID="{65E086AA-903C-4043-9ABA-41D00009F1D6}" presName="level2Shape" presStyleLbl="node2" presStyleIdx="1" presStyleCnt="2" custScaleY="32049" custLinFactNeighborX="-2466" custLinFactNeighborY="-50485"/>
      <dgm:spPr/>
      <dgm:t>
        <a:bodyPr/>
        <a:lstStyle/>
        <a:p>
          <a:endParaRPr lang="en-US"/>
        </a:p>
      </dgm:t>
    </dgm:pt>
    <dgm:pt modelId="{54454862-5536-48A5-B966-1F47249F0B21}" type="pres">
      <dgm:prSet presAssocID="{65E086AA-903C-4043-9ABA-41D00009F1D6}" presName="hierChild3" presStyleCnt="0"/>
      <dgm:spPr/>
    </dgm:pt>
    <dgm:pt modelId="{24040F62-3B4E-4238-97EB-49B46BD7EFDB}" type="pres">
      <dgm:prSet presAssocID="{D150A2C4-16A7-4537-8321-A942BB2A1835}" presName="Name19" presStyleLbl="parChTrans1D3" presStyleIdx="1" presStyleCnt="2"/>
      <dgm:spPr/>
      <dgm:t>
        <a:bodyPr/>
        <a:lstStyle/>
        <a:p>
          <a:endParaRPr lang="en-US"/>
        </a:p>
      </dgm:t>
    </dgm:pt>
    <dgm:pt modelId="{1AAAA3C1-8C09-4EFE-A7C4-94F91A2DDC5D}" type="pres">
      <dgm:prSet presAssocID="{0AB9CC42-36F6-4F6E-B7C3-CDC933DDE92C}" presName="Name21" presStyleCnt="0"/>
      <dgm:spPr/>
    </dgm:pt>
    <dgm:pt modelId="{1B67757F-C1A6-4DEF-8F9D-F5F74FF4A771}" type="pres">
      <dgm:prSet presAssocID="{0AB9CC42-36F6-4F6E-B7C3-CDC933DDE92C}" presName="level2Shape" presStyleLbl="node3" presStyleIdx="1" presStyleCnt="2" custScaleY="32519" custLinFactNeighborX="-2466" custLinFactNeighborY="-80456"/>
      <dgm:spPr/>
      <dgm:t>
        <a:bodyPr/>
        <a:lstStyle/>
        <a:p>
          <a:endParaRPr lang="en-US"/>
        </a:p>
      </dgm:t>
    </dgm:pt>
    <dgm:pt modelId="{CCD32C6C-EE8E-464F-BFDD-E60FEA7602DD}" type="pres">
      <dgm:prSet presAssocID="{0AB9CC42-36F6-4F6E-B7C3-CDC933DDE92C}" presName="hierChild3" presStyleCnt="0"/>
      <dgm:spPr/>
    </dgm:pt>
    <dgm:pt modelId="{052ED0EC-00F7-4C1F-9C3F-A9E5B5E50806}" type="pres">
      <dgm:prSet presAssocID="{C2640823-0E47-4B86-94EB-D9E4BE28360A}" presName="bgShapesFlow" presStyleCnt="0"/>
      <dgm:spPr/>
    </dgm:pt>
    <dgm:pt modelId="{A268C09E-1A11-4103-A2F7-4EF3CCCF255C}" type="pres">
      <dgm:prSet presAssocID="{4B3D9C35-066C-4EA0-A8E4-07EBD99FDF9E}" presName="rectComp" presStyleCnt="0"/>
      <dgm:spPr/>
    </dgm:pt>
    <dgm:pt modelId="{1122B216-1419-4B1E-9169-25AA8688872F}" type="pres">
      <dgm:prSet presAssocID="{4B3D9C35-066C-4EA0-A8E4-07EBD99FDF9E}" presName="bgRect" presStyleLbl="bgShp" presStyleIdx="0" presStyleCnt="4" custScaleX="123718" custScaleY="146881" custLinFactNeighborX="4" custLinFactNeighborY="73434"/>
      <dgm:spPr/>
      <dgm:t>
        <a:bodyPr/>
        <a:lstStyle/>
        <a:p>
          <a:endParaRPr lang="en-US"/>
        </a:p>
      </dgm:t>
    </dgm:pt>
    <dgm:pt modelId="{AB3A4843-90E3-466D-8D83-FEA26009A780}" type="pres">
      <dgm:prSet presAssocID="{4B3D9C35-066C-4EA0-A8E4-07EBD99FDF9E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7DA6CC-D9F0-49EF-BC7D-2958AAAA9135}" type="pres">
      <dgm:prSet presAssocID="{4B3D9C35-066C-4EA0-A8E4-07EBD99FDF9E}" presName="spComp" presStyleCnt="0"/>
      <dgm:spPr/>
    </dgm:pt>
    <dgm:pt modelId="{459B555E-797F-4A10-8B7A-E0C51307E3F8}" type="pres">
      <dgm:prSet presAssocID="{4B3D9C35-066C-4EA0-A8E4-07EBD99FDF9E}" presName="vSp" presStyleCnt="0"/>
      <dgm:spPr/>
    </dgm:pt>
    <dgm:pt modelId="{FFC82340-1BB6-499D-B542-E6B98A27CFF2}" type="pres">
      <dgm:prSet presAssocID="{39B3B510-3DD3-406B-BD90-29BF417B82F2}" presName="rectComp" presStyleCnt="0"/>
      <dgm:spPr/>
    </dgm:pt>
    <dgm:pt modelId="{A4E4DDAA-A8A4-41EA-B7C8-A79C959510E0}" type="pres">
      <dgm:prSet presAssocID="{39B3B510-3DD3-406B-BD90-29BF417B82F2}" presName="bgRect" presStyleLbl="bgShp" presStyleIdx="1" presStyleCnt="4" custScaleX="123472" custScaleY="84797" custLinFactNeighborX="-347" custLinFactNeighborY="81079"/>
      <dgm:spPr/>
      <dgm:t>
        <a:bodyPr/>
        <a:lstStyle/>
        <a:p>
          <a:endParaRPr lang="en-US"/>
        </a:p>
      </dgm:t>
    </dgm:pt>
    <dgm:pt modelId="{4FA12286-3F9C-45AB-8143-FEAA2A2FDB82}" type="pres">
      <dgm:prSet presAssocID="{39B3B510-3DD3-406B-BD90-29BF417B82F2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413D9-2FCE-484E-B262-79F52415803E}" type="pres">
      <dgm:prSet presAssocID="{39B3B510-3DD3-406B-BD90-29BF417B82F2}" presName="spComp" presStyleCnt="0"/>
      <dgm:spPr/>
    </dgm:pt>
    <dgm:pt modelId="{4B5A8A8C-552D-4CCA-8638-78B53B82DE04}" type="pres">
      <dgm:prSet presAssocID="{39B3B510-3DD3-406B-BD90-29BF417B82F2}" presName="vSp" presStyleCnt="0"/>
      <dgm:spPr/>
    </dgm:pt>
    <dgm:pt modelId="{C95666DD-CC89-4B20-9523-2F2816B35FFF}" type="pres">
      <dgm:prSet presAssocID="{BB81BB81-3C2B-420D-B6E5-8A71F0679CC7}" presName="rectComp" presStyleCnt="0"/>
      <dgm:spPr/>
    </dgm:pt>
    <dgm:pt modelId="{BBD2276A-9CD7-4D09-BAF4-13DB203DB9E3}" type="pres">
      <dgm:prSet presAssocID="{BB81BB81-3C2B-420D-B6E5-8A71F0679CC7}" presName="bgRect" presStyleLbl="bgShp" presStyleIdx="2" presStyleCnt="4" custScaleX="123472" custScaleY="87515" custLinFactNeighborX="-347" custLinFactNeighborY="58268"/>
      <dgm:spPr/>
      <dgm:t>
        <a:bodyPr/>
        <a:lstStyle/>
        <a:p>
          <a:endParaRPr lang="en-US"/>
        </a:p>
      </dgm:t>
    </dgm:pt>
    <dgm:pt modelId="{5E3525CC-A609-4C0D-986E-562C8E01287F}" type="pres">
      <dgm:prSet presAssocID="{BB81BB81-3C2B-420D-B6E5-8A71F0679CC7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B76D5-7B27-493C-995D-8472C18137FC}" type="pres">
      <dgm:prSet presAssocID="{BB81BB81-3C2B-420D-B6E5-8A71F0679CC7}" presName="spComp" presStyleCnt="0"/>
      <dgm:spPr/>
    </dgm:pt>
    <dgm:pt modelId="{BACDB9D7-E756-48D0-8202-68AA51B24746}" type="pres">
      <dgm:prSet presAssocID="{BB81BB81-3C2B-420D-B6E5-8A71F0679CC7}" presName="vSp" presStyleCnt="0"/>
      <dgm:spPr/>
    </dgm:pt>
    <dgm:pt modelId="{E25BDE1B-2D89-4C43-9FD0-0AFA7F066A49}" type="pres">
      <dgm:prSet presAssocID="{CDC7AB22-12EE-4EF1-A37C-A04C27C5C0E6}" presName="rectComp" presStyleCnt="0"/>
      <dgm:spPr/>
    </dgm:pt>
    <dgm:pt modelId="{82DEF51B-CD9D-49BF-A763-1ED42E8794DD}" type="pres">
      <dgm:prSet presAssocID="{CDC7AB22-12EE-4EF1-A37C-A04C27C5C0E6}" presName="bgRect" presStyleLbl="bgShp" presStyleIdx="3" presStyleCnt="4" custScaleX="123933" custScaleY="86545" custLinFactNeighborX="4" custLinFactNeighborY="38209"/>
      <dgm:spPr/>
      <dgm:t>
        <a:bodyPr/>
        <a:lstStyle/>
        <a:p>
          <a:endParaRPr lang="en-US"/>
        </a:p>
      </dgm:t>
    </dgm:pt>
    <dgm:pt modelId="{B7121BAD-7078-4A3D-995F-63716004ABE3}" type="pres">
      <dgm:prSet presAssocID="{CDC7AB22-12EE-4EF1-A37C-A04C27C5C0E6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BFAA84-6944-455A-B479-266FE10927D7}" srcId="{C2640823-0E47-4B86-94EB-D9E4BE28360A}" destId="{CDC7AB22-12EE-4EF1-A37C-A04C27C5C0E6}" srcOrd="4" destOrd="0" parTransId="{CADC0BE1-860C-4344-A556-1832B7E747BE}" sibTransId="{D47A4487-DB90-4F98-896C-F027F2435E49}"/>
    <dgm:cxn modelId="{69479546-93E4-4D47-ACBB-C9D7CCE23F6D}" type="presOf" srcId="{CDC7AB22-12EE-4EF1-A37C-A04C27C5C0E6}" destId="{B7121BAD-7078-4A3D-995F-63716004ABE3}" srcOrd="1" destOrd="0" presId="urn:microsoft.com/office/officeart/2005/8/layout/hierarchy6"/>
    <dgm:cxn modelId="{8156C07A-BCED-42F1-99E5-1FE0D266B685}" type="presOf" srcId="{39B3B510-3DD3-406B-BD90-29BF417B82F2}" destId="{A4E4DDAA-A8A4-41EA-B7C8-A79C959510E0}" srcOrd="0" destOrd="0" presId="urn:microsoft.com/office/officeart/2005/8/layout/hierarchy6"/>
    <dgm:cxn modelId="{E4738AF2-1B4E-4AE3-82F1-1B28E2DD0C5A}" srcId="{0328165C-D5E7-4929-BA04-5277B8308708}" destId="{7EC9AE8E-E9B8-47ED-826F-7EC52887B8C6}" srcOrd="0" destOrd="0" parTransId="{A6741F2D-0694-4F72-BA43-8A90CEEA4E66}" sibTransId="{0F9BB9C8-2A82-423D-B0E8-1B6B07C61F8E}"/>
    <dgm:cxn modelId="{F9065BAA-D1A8-4EF9-ADEB-0C9F2FB72414}" type="presOf" srcId="{CDC7AB22-12EE-4EF1-A37C-A04C27C5C0E6}" destId="{82DEF51B-CD9D-49BF-A763-1ED42E8794DD}" srcOrd="0" destOrd="0" presId="urn:microsoft.com/office/officeart/2005/8/layout/hierarchy6"/>
    <dgm:cxn modelId="{D59501A1-2DE0-4D3A-9531-B95F71F27EBD}" type="presOf" srcId="{D150A2C4-16A7-4537-8321-A942BB2A1835}" destId="{24040F62-3B4E-4238-97EB-49B46BD7EFDB}" srcOrd="0" destOrd="0" presId="urn:microsoft.com/office/officeart/2005/8/layout/hierarchy6"/>
    <dgm:cxn modelId="{71191DE7-E693-4A0A-BC99-48E1135EFC01}" type="presOf" srcId="{4B3D9C35-066C-4EA0-A8E4-07EBD99FDF9E}" destId="{1122B216-1419-4B1E-9169-25AA8688872F}" srcOrd="0" destOrd="0" presId="urn:microsoft.com/office/officeart/2005/8/layout/hierarchy6"/>
    <dgm:cxn modelId="{59542C14-D062-4ECE-AC28-D4884623ADE4}" srcId="{C2640823-0E47-4B86-94EB-D9E4BE28360A}" destId="{BB81BB81-3C2B-420D-B6E5-8A71F0679CC7}" srcOrd="3" destOrd="0" parTransId="{1A792757-769C-46DB-B620-22312F8BC447}" sibTransId="{7F331030-1CA9-4A0B-B822-12488BEC5E0D}"/>
    <dgm:cxn modelId="{82EF4740-D3D7-4C84-A300-7CA78AF5AC4F}" type="presOf" srcId="{BB81BB81-3C2B-420D-B6E5-8A71F0679CC7}" destId="{5E3525CC-A609-4C0D-986E-562C8E01287F}" srcOrd="1" destOrd="0" presId="urn:microsoft.com/office/officeart/2005/8/layout/hierarchy6"/>
    <dgm:cxn modelId="{B9FC2EB9-4DBE-4427-9AA2-CFB0C57F6FAF}" type="presOf" srcId="{467127C6-2A52-4176-A5DC-4E5E2145B771}" destId="{F1BE7CA5-055D-49B0-8687-C8A292C2E9E0}" srcOrd="0" destOrd="0" presId="urn:microsoft.com/office/officeart/2005/8/layout/hierarchy6"/>
    <dgm:cxn modelId="{3F48EA49-68EB-4911-B884-4A385010F0B1}" type="presOf" srcId="{BB81BB81-3C2B-420D-B6E5-8A71F0679CC7}" destId="{BBD2276A-9CD7-4D09-BAF4-13DB203DB9E3}" srcOrd="0" destOrd="0" presId="urn:microsoft.com/office/officeart/2005/8/layout/hierarchy6"/>
    <dgm:cxn modelId="{E0B00CB8-6822-49E9-99CE-E8B282C08024}" type="presOf" srcId="{7EC9AE8E-E9B8-47ED-826F-7EC52887B8C6}" destId="{0BC61ACF-DD9F-4FC4-BB3D-A6D5A6C59022}" srcOrd="0" destOrd="0" presId="urn:microsoft.com/office/officeart/2005/8/layout/hierarchy6"/>
    <dgm:cxn modelId="{9356AC6C-F1BF-4512-843D-94786A057342}" type="presOf" srcId="{39B3B510-3DD3-406B-BD90-29BF417B82F2}" destId="{4FA12286-3F9C-45AB-8143-FEAA2A2FDB82}" srcOrd="1" destOrd="0" presId="urn:microsoft.com/office/officeart/2005/8/layout/hierarchy6"/>
    <dgm:cxn modelId="{5CB6C4CC-F364-456A-B11A-BD3851334995}" type="presOf" srcId="{0AB9CC42-36F6-4F6E-B7C3-CDC933DDE92C}" destId="{1B67757F-C1A6-4DEF-8F9D-F5F74FF4A771}" srcOrd="0" destOrd="0" presId="urn:microsoft.com/office/officeart/2005/8/layout/hierarchy6"/>
    <dgm:cxn modelId="{754DFE36-558E-4AE4-97EF-21656A5E780C}" type="presOf" srcId="{65E086AA-903C-4043-9ABA-41D00009F1D6}" destId="{25992687-2400-498A-872C-45DBA71F57F4}" srcOrd="0" destOrd="0" presId="urn:microsoft.com/office/officeart/2005/8/layout/hierarchy6"/>
    <dgm:cxn modelId="{EC19929A-B54E-4BA6-AEB2-CD58710D61F4}" type="presOf" srcId="{DE3DAD01-F47C-415A-AAD5-8BBA572FA444}" destId="{DDEB6FD9-79E0-4D09-91F9-47DB2EBF19B3}" srcOrd="0" destOrd="0" presId="urn:microsoft.com/office/officeart/2005/8/layout/hierarchy6"/>
    <dgm:cxn modelId="{C3D98CE8-7EE8-45B3-BACA-30370890027D}" srcId="{DFFE26C5-9F2E-4670-8F26-70FE5F128FE2}" destId="{0328165C-D5E7-4929-BA04-5277B8308708}" srcOrd="0" destOrd="0" parTransId="{DE3DAD01-F47C-415A-AAD5-8BBA572FA444}" sibTransId="{20FD0CEC-0AF7-481C-B8B5-B6F53591E0CE}"/>
    <dgm:cxn modelId="{39ACDAC0-9114-45FF-9E06-8FEADAAA9718}" srcId="{C2640823-0E47-4B86-94EB-D9E4BE28360A}" destId="{4B3D9C35-066C-4EA0-A8E4-07EBD99FDF9E}" srcOrd="1" destOrd="0" parTransId="{A6FDD387-C3AC-4926-9532-E89923710CDF}" sibTransId="{CACB717F-216A-4365-8743-2C3EF7AED76C}"/>
    <dgm:cxn modelId="{F7A6EE76-14EF-4AE1-BC85-8F4A486C9DB5}" type="presOf" srcId="{A6741F2D-0694-4F72-BA43-8A90CEEA4E66}" destId="{44B032E3-2104-4BFD-956A-4B69AB190912}" srcOrd="0" destOrd="0" presId="urn:microsoft.com/office/officeart/2005/8/layout/hierarchy6"/>
    <dgm:cxn modelId="{88473870-A8B5-4084-ACA0-38F35F384542}" type="presOf" srcId="{4B3D9C35-066C-4EA0-A8E4-07EBD99FDF9E}" destId="{AB3A4843-90E3-466D-8D83-FEA26009A780}" srcOrd="1" destOrd="0" presId="urn:microsoft.com/office/officeart/2005/8/layout/hierarchy6"/>
    <dgm:cxn modelId="{975F2275-CF90-48B4-918C-8DDFD99C6805}" srcId="{C2640823-0E47-4B86-94EB-D9E4BE28360A}" destId="{39B3B510-3DD3-406B-BD90-29BF417B82F2}" srcOrd="2" destOrd="0" parTransId="{89508252-A54F-4F87-8E1D-A25FCEC65C6A}" sibTransId="{D031AB22-0681-4334-893E-8E230E62A2B6}"/>
    <dgm:cxn modelId="{E43C8253-29F0-4E34-BE30-9CC787BD250D}" srcId="{C2640823-0E47-4B86-94EB-D9E4BE28360A}" destId="{DFFE26C5-9F2E-4670-8F26-70FE5F128FE2}" srcOrd="0" destOrd="0" parTransId="{1FC6CF2D-E90F-46CA-999A-37CCA909CA17}" sibTransId="{9B69A4D5-8E8A-427F-883C-CA56557DE838}"/>
    <dgm:cxn modelId="{1A382414-A6E0-4ABF-8A4D-C5B837DF4289}" type="presOf" srcId="{DFFE26C5-9F2E-4670-8F26-70FE5F128FE2}" destId="{4E0A26EA-820E-4E07-977F-0852D1BB059D}" srcOrd="0" destOrd="0" presId="urn:microsoft.com/office/officeart/2005/8/layout/hierarchy6"/>
    <dgm:cxn modelId="{499FEC67-8941-4A3E-8C18-B740180D9619}" srcId="{65E086AA-903C-4043-9ABA-41D00009F1D6}" destId="{0AB9CC42-36F6-4F6E-B7C3-CDC933DDE92C}" srcOrd="0" destOrd="0" parTransId="{D150A2C4-16A7-4537-8321-A942BB2A1835}" sibTransId="{9471E1DA-4AEF-4854-9B1F-D6B852B49AD1}"/>
    <dgm:cxn modelId="{6133017F-F515-46F1-8365-7421A1450379}" srcId="{DFFE26C5-9F2E-4670-8F26-70FE5F128FE2}" destId="{65E086AA-903C-4043-9ABA-41D00009F1D6}" srcOrd="1" destOrd="0" parTransId="{467127C6-2A52-4176-A5DC-4E5E2145B771}" sibTransId="{15FF63FD-F893-4DEC-B263-59938B3D900C}"/>
    <dgm:cxn modelId="{F3FF4CB3-B01E-4297-890B-2BBB9F17A3CA}" type="presOf" srcId="{0328165C-D5E7-4929-BA04-5277B8308708}" destId="{166A9CCA-25E5-4739-8C35-2C3D54E439DB}" srcOrd="0" destOrd="0" presId="urn:microsoft.com/office/officeart/2005/8/layout/hierarchy6"/>
    <dgm:cxn modelId="{EEDEAFDB-DA10-4C74-BE6E-646C984BFC72}" type="presOf" srcId="{C2640823-0E47-4B86-94EB-D9E4BE28360A}" destId="{81368692-F2E3-40EB-A3BD-D7C50C939A39}" srcOrd="0" destOrd="0" presId="urn:microsoft.com/office/officeart/2005/8/layout/hierarchy6"/>
    <dgm:cxn modelId="{02087FEC-D6E8-4B0E-8A9A-E0BE6FAA7428}" type="presParOf" srcId="{81368692-F2E3-40EB-A3BD-D7C50C939A39}" destId="{3D0A08A8-5290-41D1-8648-5288853B458F}" srcOrd="0" destOrd="0" presId="urn:microsoft.com/office/officeart/2005/8/layout/hierarchy6"/>
    <dgm:cxn modelId="{DDEC11E8-1D0F-48BD-B004-81DA644D619C}" type="presParOf" srcId="{3D0A08A8-5290-41D1-8648-5288853B458F}" destId="{D6661425-FE0E-4718-8578-39EF1A0A0AFE}" srcOrd="0" destOrd="0" presId="urn:microsoft.com/office/officeart/2005/8/layout/hierarchy6"/>
    <dgm:cxn modelId="{71446D45-1964-4B52-9247-B294C15BF05C}" type="presParOf" srcId="{3D0A08A8-5290-41D1-8648-5288853B458F}" destId="{28FAC8B9-7500-40B6-869F-C918C1AF2135}" srcOrd="1" destOrd="0" presId="urn:microsoft.com/office/officeart/2005/8/layout/hierarchy6"/>
    <dgm:cxn modelId="{EAD80517-B614-451D-82ED-BA14455C1AFC}" type="presParOf" srcId="{28FAC8B9-7500-40B6-869F-C918C1AF2135}" destId="{B4049628-339C-4C23-B173-D6D14499E7A3}" srcOrd="0" destOrd="0" presId="urn:microsoft.com/office/officeart/2005/8/layout/hierarchy6"/>
    <dgm:cxn modelId="{ECD4B53D-A00A-4E20-AD76-55C48300FFEF}" type="presParOf" srcId="{B4049628-339C-4C23-B173-D6D14499E7A3}" destId="{4E0A26EA-820E-4E07-977F-0852D1BB059D}" srcOrd="0" destOrd="0" presId="urn:microsoft.com/office/officeart/2005/8/layout/hierarchy6"/>
    <dgm:cxn modelId="{55C2E3D6-573C-4235-91DC-25D34EF9EFF7}" type="presParOf" srcId="{B4049628-339C-4C23-B173-D6D14499E7A3}" destId="{21C1A9AA-6311-4902-994D-BFA28BE90946}" srcOrd="1" destOrd="0" presId="urn:microsoft.com/office/officeart/2005/8/layout/hierarchy6"/>
    <dgm:cxn modelId="{B1E3406F-34A6-4693-B009-BEBEDF8AD911}" type="presParOf" srcId="{21C1A9AA-6311-4902-994D-BFA28BE90946}" destId="{DDEB6FD9-79E0-4D09-91F9-47DB2EBF19B3}" srcOrd="0" destOrd="0" presId="urn:microsoft.com/office/officeart/2005/8/layout/hierarchy6"/>
    <dgm:cxn modelId="{2052E8A0-BBDC-49EA-AB0C-48BB80980CA5}" type="presParOf" srcId="{21C1A9AA-6311-4902-994D-BFA28BE90946}" destId="{5698BBFC-A336-4487-B18A-6D8015D07DF2}" srcOrd="1" destOrd="0" presId="urn:microsoft.com/office/officeart/2005/8/layout/hierarchy6"/>
    <dgm:cxn modelId="{6A30A779-C956-4087-BCF1-28CCD93C93DE}" type="presParOf" srcId="{5698BBFC-A336-4487-B18A-6D8015D07DF2}" destId="{166A9CCA-25E5-4739-8C35-2C3D54E439DB}" srcOrd="0" destOrd="0" presId="urn:microsoft.com/office/officeart/2005/8/layout/hierarchy6"/>
    <dgm:cxn modelId="{9BFC7360-FD14-4C4A-A503-84910CA03C9F}" type="presParOf" srcId="{5698BBFC-A336-4487-B18A-6D8015D07DF2}" destId="{7F5B601B-E681-4EBB-A62E-70CC865FD61C}" srcOrd="1" destOrd="0" presId="urn:microsoft.com/office/officeart/2005/8/layout/hierarchy6"/>
    <dgm:cxn modelId="{7B5F9A61-42B5-4BBD-9672-44BD44845153}" type="presParOf" srcId="{7F5B601B-E681-4EBB-A62E-70CC865FD61C}" destId="{44B032E3-2104-4BFD-956A-4B69AB190912}" srcOrd="0" destOrd="0" presId="urn:microsoft.com/office/officeart/2005/8/layout/hierarchy6"/>
    <dgm:cxn modelId="{40CD6D75-D808-457B-BA45-FF43F49EA11F}" type="presParOf" srcId="{7F5B601B-E681-4EBB-A62E-70CC865FD61C}" destId="{AD56261E-2DBF-4DE0-AB52-63283B805D0B}" srcOrd="1" destOrd="0" presId="urn:microsoft.com/office/officeart/2005/8/layout/hierarchy6"/>
    <dgm:cxn modelId="{AE8F9A11-AA98-4C40-AA1A-5D971181B513}" type="presParOf" srcId="{AD56261E-2DBF-4DE0-AB52-63283B805D0B}" destId="{0BC61ACF-DD9F-4FC4-BB3D-A6D5A6C59022}" srcOrd="0" destOrd="0" presId="urn:microsoft.com/office/officeart/2005/8/layout/hierarchy6"/>
    <dgm:cxn modelId="{6211E5C2-9A90-4305-8347-6DDF577878CC}" type="presParOf" srcId="{AD56261E-2DBF-4DE0-AB52-63283B805D0B}" destId="{E417169E-B4DB-44BB-8812-190965174C06}" srcOrd="1" destOrd="0" presId="urn:microsoft.com/office/officeart/2005/8/layout/hierarchy6"/>
    <dgm:cxn modelId="{92207600-423A-438B-A2D8-08263CDF75B0}" type="presParOf" srcId="{21C1A9AA-6311-4902-994D-BFA28BE90946}" destId="{F1BE7CA5-055D-49B0-8687-C8A292C2E9E0}" srcOrd="2" destOrd="0" presId="urn:microsoft.com/office/officeart/2005/8/layout/hierarchy6"/>
    <dgm:cxn modelId="{B3126204-1E40-4DE8-B359-A90FB79AC6F3}" type="presParOf" srcId="{21C1A9AA-6311-4902-994D-BFA28BE90946}" destId="{BEF902AA-9835-46CA-B2D4-2701D0C68DB1}" srcOrd="3" destOrd="0" presId="urn:microsoft.com/office/officeart/2005/8/layout/hierarchy6"/>
    <dgm:cxn modelId="{730DC1F2-ADAC-41CA-9F1D-7FBDE3C49ED5}" type="presParOf" srcId="{BEF902AA-9835-46CA-B2D4-2701D0C68DB1}" destId="{25992687-2400-498A-872C-45DBA71F57F4}" srcOrd="0" destOrd="0" presId="urn:microsoft.com/office/officeart/2005/8/layout/hierarchy6"/>
    <dgm:cxn modelId="{03B47F66-B44D-4889-8AD4-0B56A3A11022}" type="presParOf" srcId="{BEF902AA-9835-46CA-B2D4-2701D0C68DB1}" destId="{54454862-5536-48A5-B966-1F47249F0B21}" srcOrd="1" destOrd="0" presId="urn:microsoft.com/office/officeart/2005/8/layout/hierarchy6"/>
    <dgm:cxn modelId="{D105854A-DCD5-4B16-B9D8-FDACB6A92B4E}" type="presParOf" srcId="{54454862-5536-48A5-B966-1F47249F0B21}" destId="{24040F62-3B4E-4238-97EB-49B46BD7EFDB}" srcOrd="0" destOrd="0" presId="urn:microsoft.com/office/officeart/2005/8/layout/hierarchy6"/>
    <dgm:cxn modelId="{D1574681-3B07-4AC7-BE86-2D90ABBE5E5C}" type="presParOf" srcId="{54454862-5536-48A5-B966-1F47249F0B21}" destId="{1AAAA3C1-8C09-4EFE-A7C4-94F91A2DDC5D}" srcOrd="1" destOrd="0" presId="urn:microsoft.com/office/officeart/2005/8/layout/hierarchy6"/>
    <dgm:cxn modelId="{8492D834-02FB-47CF-AAE1-99F455B9448B}" type="presParOf" srcId="{1AAAA3C1-8C09-4EFE-A7C4-94F91A2DDC5D}" destId="{1B67757F-C1A6-4DEF-8F9D-F5F74FF4A771}" srcOrd="0" destOrd="0" presId="urn:microsoft.com/office/officeart/2005/8/layout/hierarchy6"/>
    <dgm:cxn modelId="{8B239B41-1BA5-4860-9621-9CF387142169}" type="presParOf" srcId="{1AAAA3C1-8C09-4EFE-A7C4-94F91A2DDC5D}" destId="{CCD32C6C-EE8E-464F-BFDD-E60FEA7602DD}" srcOrd="1" destOrd="0" presId="urn:microsoft.com/office/officeart/2005/8/layout/hierarchy6"/>
    <dgm:cxn modelId="{A668FA84-ECC4-45F2-9615-37152E584EC2}" type="presParOf" srcId="{81368692-F2E3-40EB-A3BD-D7C50C939A39}" destId="{052ED0EC-00F7-4C1F-9C3F-A9E5B5E50806}" srcOrd="1" destOrd="0" presId="urn:microsoft.com/office/officeart/2005/8/layout/hierarchy6"/>
    <dgm:cxn modelId="{ABE2E784-2D44-4926-A2AA-6E4EA549F37E}" type="presParOf" srcId="{052ED0EC-00F7-4C1F-9C3F-A9E5B5E50806}" destId="{A268C09E-1A11-4103-A2F7-4EF3CCCF255C}" srcOrd="0" destOrd="0" presId="urn:microsoft.com/office/officeart/2005/8/layout/hierarchy6"/>
    <dgm:cxn modelId="{559FB5DD-AF8C-4E8E-8A2C-F78615F7FD15}" type="presParOf" srcId="{A268C09E-1A11-4103-A2F7-4EF3CCCF255C}" destId="{1122B216-1419-4B1E-9169-25AA8688872F}" srcOrd="0" destOrd="0" presId="urn:microsoft.com/office/officeart/2005/8/layout/hierarchy6"/>
    <dgm:cxn modelId="{906CAE8F-21AE-4AF0-9D12-9CA3680588A3}" type="presParOf" srcId="{A268C09E-1A11-4103-A2F7-4EF3CCCF255C}" destId="{AB3A4843-90E3-466D-8D83-FEA26009A780}" srcOrd="1" destOrd="0" presId="urn:microsoft.com/office/officeart/2005/8/layout/hierarchy6"/>
    <dgm:cxn modelId="{16FDA3D5-4447-4D73-B927-E142DC19B12B}" type="presParOf" srcId="{052ED0EC-00F7-4C1F-9C3F-A9E5B5E50806}" destId="{887DA6CC-D9F0-49EF-BC7D-2958AAAA9135}" srcOrd="1" destOrd="0" presId="urn:microsoft.com/office/officeart/2005/8/layout/hierarchy6"/>
    <dgm:cxn modelId="{55AA6DC0-D7E6-49E6-91F0-5D7131A0DD38}" type="presParOf" srcId="{887DA6CC-D9F0-49EF-BC7D-2958AAAA9135}" destId="{459B555E-797F-4A10-8B7A-E0C51307E3F8}" srcOrd="0" destOrd="0" presId="urn:microsoft.com/office/officeart/2005/8/layout/hierarchy6"/>
    <dgm:cxn modelId="{8E379F26-A11A-4F14-9344-ECBD04DD4AC3}" type="presParOf" srcId="{052ED0EC-00F7-4C1F-9C3F-A9E5B5E50806}" destId="{FFC82340-1BB6-499D-B542-E6B98A27CFF2}" srcOrd="2" destOrd="0" presId="urn:microsoft.com/office/officeart/2005/8/layout/hierarchy6"/>
    <dgm:cxn modelId="{5F01BE4F-AB29-4FD1-9E63-597BABA71687}" type="presParOf" srcId="{FFC82340-1BB6-499D-B542-E6B98A27CFF2}" destId="{A4E4DDAA-A8A4-41EA-B7C8-A79C959510E0}" srcOrd="0" destOrd="0" presId="urn:microsoft.com/office/officeart/2005/8/layout/hierarchy6"/>
    <dgm:cxn modelId="{C19A327E-A038-4C58-83D3-1B0985067842}" type="presParOf" srcId="{FFC82340-1BB6-499D-B542-E6B98A27CFF2}" destId="{4FA12286-3F9C-45AB-8143-FEAA2A2FDB82}" srcOrd="1" destOrd="0" presId="urn:microsoft.com/office/officeart/2005/8/layout/hierarchy6"/>
    <dgm:cxn modelId="{57866550-C4A6-4CD9-B270-98E36DD70C78}" type="presParOf" srcId="{052ED0EC-00F7-4C1F-9C3F-A9E5B5E50806}" destId="{EEF413D9-2FCE-484E-B262-79F52415803E}" srcOrd="3" destOrd="0" presId="urn:microsoft.com/office/officeart/2005/8/layout/hierarchy6"/>
    <dgm:cxn modelId="{0C54320E-5C36-4683-BEAE-952BDB0E80CC}" type="presParOf" srcId="{EEF413D9-2FCE-484E-B262-79F52415803E}" destId="{4B5A8A8C-552D-4CCA-8638-78B53B82DE04}" srcOrd="0" destOrd="0" presId="urn:microsoft.com/office/officeart/2005/8/layout/hierarchy6"/>
    <dgm:cxn modelId="{16A9B2ED-B3EF-4E0C-9FB5-6B928CB7D7A5}" type="presParOf" srcId="{052ED0EC-00F7-4C1F-9C3F-A9E5B5E50806}" destId="{C95666DD-CC89-4B20-9523-2F2816B35FFF}" srcOrd="4" destOrd="0" presId="urn:microsoft.com/office/officeart/2005/8/layout/hierarchy6"/>
    <dgm:cxn modelId="{29DB2A63-A130-47EF-B9F4-F21C10DC59D6}" type="presParOf" srcId="{C95666DD-CC89-4B20-9523-2F2816B35FFF}" destId="{BBD2276A-9CD7-4D09-BAF4-13DB203DB9E3}" srcOrd="0" destOrd="0" presId="urn:microsoft.com/office/officeart/2005/8/layout/hierarchy6"/>
    <dgm:cxn modelId="{03E8F323-9C36-499F-AF71-CA618A10C749}" type="presParOf" srcId="{C95666DD-CC89-4B20-9523-2F2816B35FFF}" destId="{5E3525CC-A609-4C0D-986E-562C8E01287F}" srcOrd="1" destOrd="0" presId="urn:microsoft.com/office/officeart/2005/8/layout/hierarchy6"/>
    <dgm:cxn modelId="{A0FB0BFA-C265-4CC8-8AA8-7FA9121C9BD7}" type="presParOf" srcId="{052ED0EC-00F7-4C1F-9C3F-A9E5B5E50806}" destId="{DF9B76D5-7B27-493C-995D-8472C18137FC}" srcOrd="5" destOrd="0" presId="urn:microsoft.com/office/officeart/2005/8/layout/hierarchy6"/>
    <dgm:cxn modelId="{4390E372-72E7-4ACF-AC6D-B361BC05C73C}" type="presParOf" srcId="{DF9B76D5-7B27-493C-995D-8472C18137FC}" destId="{BACDB9D7-E756-48D0-8202-68AA51B24746}" srcOrd="0" destOrd="0" presId="urn:microsoft.com/office/officeart/2005/8/layout/hierarchy6"/>
    <dgm:cxn modelId="{49B11806-B9BD-443E-BB99-B4DAC417D8F5}" type="presParOf" srcId="{052ED0EC-00F7-4C1F-9C3F-A9E5B5E50806}" destId="{E25BDE1B-2D89-4C43-9FD0-0AFA7F066A49}" srcOrd="6" destOrd="0" presId="urn:microsoft.com/office/officeart/2005/8/layout/hierarchy6"/>
    <dgm:cxn modelId="{F3297236-410F-4BFC-A666-B4945D1DDC79}" type="presParOf" srcId="{E25BDE1B-2D89-4C43-9FD0-0AFA7F066A49}" destId="{82DEF51B-CD9D-49BF-A763-1ED42E8794DD}" srcOrd="0" destOrd="0" presId="urn:microsoft.com/office/officeart/2005/8/layout/hierarchy6"/>
    <dgm:cxn modelId="{747910B1-B151-4690-B8EF-FC412C72C9ED}" type="presParOf" srcId="{E25BDE1B-2D89-4C43-9FD0-0AFA7F066A49}" destId="{B7121BAD-7078-4A3D-995F-63716004ABE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EF51B-CD9D-49BF-A763-1ED42E8794DD}">
      <dsp:nvSpPr>
        <dsp:cNvPr id="0" name=""/>
        <dsp:cNvSpPr/>
      </dsp:nvSpPr>
      <dsp:spPr>
        <a:xfrm>
          <a:off x="67613" y="3813745"/>
          <a:ext cx="9923814" cy="625857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solidFill>
            <a:srgbClr val="00B0F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fornian FB" panose="0207040306080B030204" pitchFamily="18" charset="0"/>
            </a:rPr>
            <a:t>Empower People Potential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fornian FB" panose="0207040306080B030204" pitchFamily="18" charset="0"/>
            </a:rPr>
            <a:t>(Integrate Network Expansion, Digital Literacy, Economic Development)</a:t>
          </a:r>
          <a:endParaRPr lang="en-US" sz="1200" kern="1200" dirty="0">
            <a:latin typeface="Californian FB" panose="0207040306080B030204" pitchFamily="18" charset="0"/>
          </a:endParaRPr>
        </a:p>
      </dsp:txBody>
      <dsp:txXfrm>
        <a:off x="67613" y="3813745"/>
        <a:ext cx="2977144" cy="625857"/>
      </dsp:txXfrm>
    </dsp:sp>
    <dsp:sp modelId="{BBD2276A-9CD7-4D09-BAF4-13DB203DB9E3}">
      <dsp:nvSpPr>
        <dsp:cNvPr id="0" name=""/>
        <dsp:cNvSpPr/>
      </dsp:nvSpPr>
      <dsp:spPr>
        <a:xfrm>
          <a:off x="57964" y="3073771"/>
          <a:ext cx="9886899" cy="63996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solidFill>
            <a:srgbClr val="0070C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Californian FB" panose="0207040306080B030204" pitchFamily="18" charset="0"/>
            </a:rPr>
            <a:t> Design Affordable Tech Solutions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lifornian FB" panose="0207040306080B030204" pitchFamily="18" charset="0"/>
            </a:rPr>
            <a:t>(Affordable </a:t>
          </a:r>
          <a:r>
            <a:rPr lang="en-US" sz="1200" kern="1200" dirty="0" smtClean="0">
              <a:latin typeface="Californian FB" panose="0207040306080B030204" pitchFamily="18" charset="0"/>
            </a:rPr>
            <a:t>Network &amp; Computers Access for Un-/Under-Served Groups</a:t>
          </a:r>
          <a:r>
            <a:rPr lang="en-US" sz="1200" kern="1200" dirty="0" smtClean="0"/>
            <a:t>)</a:t>
          </a:r>
          <a:endParaRPr lang="en-US" sz="1200" kern="1200" dirty="0"/>
        </a:p>
      </dsp:txBody>
      <dsp:txXfrm>
        <a:off x="57964" y="3073771"/>
        <a:ext cx="2966069" cy="639965"/>
      </dsp:txXfrm>
    </dsp:sp>
    <dsp:sp modelId="{A4E4DDAA-A8A4-41EA-B7C8-A79C959510E0}">
      <dsp:nvSpPr>
        <dsp:cNvPr id="0" name=""/>
        <dsp:cNvSpPr/>
      </dsp:nvSpPr>
      <dsp:spPr>
        <a:xfrm>
          <a:off x="57964" y="2327905"/>
          <a:ext cx="9886899" cy="600830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solidFill>
            <a:srgbClr val="0070C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Californian FB" panose="0207040306080B030204" pitchFamily="18" charset="0"/>
            </a:rPr>
            <a:t>Identify Network Gaps, Community Needs &amp; Economic Opportunities</a:t>
          </a:r>
          <a:r>
            <a:rPr lang="en-US" sz="1200" b="0" kern="1200" dirty="0" smtClean="0">
              <a:latin typeface="Californian FB" panose="0207040306080B030204" pitchFamily="18" charset="0"/>
            </a:rPr>
            <a:t> </a:t>
          </a:r>
          <a:endParaRPr lang="en-US" sz="1200" kern="1200" dirty="0">
            <a:latin typeface="Californian FB" panose="0207040306080B030204" pitchFamily="18" charset="0"/>
          </a:endParaRPr>
        </a:p>
      </dsp:txBody>
      <dsp:txXfrm>
        <a:off x="57964" y="2327905"/>
        <a:ext cx="2966069" cy="600830"/>
      </dsp:txXfrm>
    </dsp:sp>
    <dsp:sp modelId="{1122B216-1419-4B1E-9169-25AA8688872F}">
      <dsp:nvSpPr>
        <dsp:cNvPr id="0" name=""/>
        <dsp:cNvSpPr/>
      </dsp:nvSpPr>
      <dsp:spPr>
        <a:xfrm>
          <a:off x="76221" y="846276"/>
          <a:ext cx="9906598" cy="122731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solidFill>
            <a:srgbClr val="0070C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fornian FB" panose="0207040306080B030204" pitchFamily="18" charset="0"/>
            </a:rPr>
            <a:t>Network Infrastructure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fornian FB" panose="0207040306080B030204" pitchFamily="18" charset="0"/>
            </a:rPr>
            <a:t>(Determine Deployment Level of Local Wireline &amp; Wireless Networks)</a:t>
          </a:r>
          <a:endParaRPr lang="en-US" sz="1400" kern="1200" dirty="0">
            <a:latin typeface="Californian FB" panose="0207040306080B030204" pitchFamily="18" charset="0"/>
          </a:endParaRPr>
        </a:p>
      </dsp:txBody>
      <dsp:txXfrm>
        <a:off x="76221" y="846276"/>
        <a:ext cx="2971979" cy="1227317"/>
      </dsp:txXfrm>
    </dsp:sp>
    <dsp:sp modelId="{4E0A26EA-820E-4E07-977F-0852D1BB059D}">
      <dsp:nvSpPr>
        <dsp:cNvPr id="0" name=""/>
        <dsp:cNvSpPr/>
      </dsp:nvSpPr>
      <dsp:spPr>
        <a:xfrm>
          <a:off x="3396716" y="15739"/>
          <a:ext cx="5440710" cy="580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>
              <a:solidFill>
                <a:schemeClr val="bg2"/>
              </a:solidFill>
              <a:latin typeface="Californian FB" panose="0207040306080B030204" pitchFamily="18" charset="0"/>
            </a:rPr>
            <a:t>Community Broadband Strategy</a:t>
          </a:r>
          <a:endParaRPr lang="en-US" sz="2800" kern="1200" baseline="0" dirty="0">
            <a:solidFill>
              <a:schemeClr val="bg2"/>
            </a:solidFill>
            <a:latin typeface="Californian FB" panose="0207040306080B030204" pitchFamily="18" charset="0"/>
          </a:endParaRPr>
        </a:p>
      </dsp:txBody>
      <dsp:txXfrm>
        <a:off x="3413726" y="32749"/>
        <a:ext cx="5406690" cy="546735"/>
      </dsp:txXfrm>
    </dsp:sp>
    <dsp:sp modelId="{DDEB6FD9-79E0-4D09-91F9-47DB2EBF19B3}">
      <dsp:nvSpPr>
        <dsp:cNvPr id="0" name=""/>
        <dsp:cNvSpPr/>
      </dsp:nvSpPr>
      <dsp:spPr>
        <a:xfrm>
          <a:off x="4745648" y="596495"/>
          <a:ext cx="1371423" cy="207909"/>
        </a:xfrm>
        <a:custGeom>
          <a:avLst/>
          <a:gdLst/>
          <a:ahLst/>
          <a:cxnLst/>
          <a:rect l="0" t="0" r="0" b="0"/>
          <a:pathLst>
            <a:path>
              <a:moveTo>
                <a:pt x="1371423" y="0"/>
              </a:moveTo>
              <a:lnTo>
                <a:pt x="1371423" y="103954"/>
              </a:lnTo>
              <a:lnTo>
                <a:pt x="0" y="103954"/>
              </a:lnTo>
              <a:lnTo>
                <a:pt x="0" y="20790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A9CCA-25E5-4739-8C35-2C3D54E439DB}">
      <dsp:nvSpPr>
        <dsp:cNvPr id="0" name=""/>
        <dsp:cNvSpPr/>
      </dsp:nvSpPr>
      <dsp:spPr>
        <a:xfrm>
          <a:off x="3645287" y="804404"/>
          <a:ext cx="2200721" cy="457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  <a:latin typeface="Californian FB" panose="0207040306080B030204" pitchFamily="18" charset="0"/>
            </a:rPr>
            <a:t>Partial Fiber Network</a:t>
          </a:r>
          <a:endParaRPr lang="en-US" sz="1700" kern="1200" dirty="0">
            <a:solidFill>
              <a:schemeClr val="bg2"/>
            </a:solidFill>
            <a:latin typeface="Californian FB" panose="0207040306080B030204" pitchFamily="18" charset="0"/>
          </a:endParaRPr>
        </a:p>
      </dsp:txBody>
      <dsp:txXfrm>
        <a:off x="3658684" y="817801"/>
        <a:ext cx="2173927" cy="430618"/>
      </dsp:txXfrm>
    </dsp:sp>
    <dsp:sp modelId="{44B032E3-2104-4BFD-956A-4B69AB190912}">
      <dsp:nvSpPr>
        <dsp:cNvPr id="0" name=""/>
        <dsp:cNvSpPr/>
      </dsp:nvSpPr>
      <dsp:spPr>
        <a:xfrm>
          <a:off x="4699928" y="1261817"/>
          <a:ext cx="91440" cy="155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29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C61ACF-DD9F-4FC4-BB3D-A6D5A6C59022}">
      <dsp:nvSpPr>
        <dsp:cNvPr id="0" name=""/>
        <dsp:cNvSpPr/>
      </dsp:nvSpPr>
      <dsp:spPr>
        <a:xfrm>
          <a:off x="3645287" y="1417114"/>
          <a:ext cx="2200721" cy="4849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  <a:latin typeface="Californian FB" panose="0207040306080B030204" pitchFamily="18" charset="0"/>
            </a:rPr>
            <a:t>Expand Network</a:t>
          </a:r>
          <a:endParaRPr lang="en-US" sz="1700" kern="1200" dirty="0">
            <a:solidFill>
              <a:schemeClr val="bg2"/>
            </a:solidFill>
            <a:latin typeface="Californian FB" panose="0207040306080B030204" pitchFamily="18" charset="0"/>
          </a:endParaRPr>
        </a:p>
      </dsp:txBody>
      <dsp:txXfrm>
        <a:off x="3659491" y="1431318"/>
        <a:ext cx="2172313" cy="456557"/>
      </dsp:txXfrm>
    </dsp:sp>
    <dsp:sp modelId="{F1BE7CA5-055D-49B0-8687-C8A292C2E9E0}">
      <dsp:nvSpPr>
        <dsp:cNvPr id="0" name=""/>
        <dsp:cNvSpPr/>
      </dsp:nvSpPr>
      <dsp:spPr>
        <a:xfrm>
          <a:off x="6117071" y="596495"/>
          <a:ext cx="1409363" cy="209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908"/>
              </a:lnTo>
              <a:lnTo>
                <a:pt x="1409363" y="104908"/>
              </a:lnTo>
              <a:lnTo>
                <a:pt x="1409363" y="2098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92687-2400-498A-872C-45DBA71F57F4}">
      <dsp:nvSpPr>
        <dsp:cNvPr id="0" name=""/>
        <dsp:cNvSpPr/>
      </dsp:nvSpPr>
      <dsp:spPr>
        <a:xfrm>
          <a:off x="6426074" y="806311"/>
          <a:ext cx="2200721" cy="4702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  <a:latin typeface="Californian FB" panose="0207040306080B030204" pitchFamily="18" charset="0"/>
            </a:rPr>
            <a:t>No Fiber Network</a:t>
          </a:r>
          <a:endParaRPr lang="en-US" sz="1700" kern="1200" dirty="0">
            <a:solidFill>
              <a:schemeClr val="bg2"/>
            </a:solidFill>
            <a:latin typeface="Californian FB" panose="0207040306080B030204" pitchFamily="18" charset="0"/>
          </a:endParaRPr>
        </a:p>
      </dsp:txBody>
      <dsp:txXfrm>
        <a:off x="6439846" y="820083"/>
        <a:ext cx="2173177" cy="442662"/>
      </dsp:txXfrm>
    </dsp:sp>
    <dsp:sp modelId="{24040F62-3B4E-4238-97EB-49B46BD7EFDB}">
      <dsp:nvSpPr>
        <dsp:cNvPr id="0" name=""/>
        <dsp:cNvSpPr/>
      </dsp:nvSpPr>
      <dsp:spPr>
        <a:xfrm>
          <a:off x="7480715" y="1276517"/>
          <a:ext cx="91440" cy="1471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14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7757F-C1A6-4DEF-8F9D-F5F74FF4A771}">
      <dsp:nvSpPr>
        <dsp:cNvPr id="0" name=""/>
        <dsp:cNvSpPr/>
      </dsp:nvSpPr>
      <dsp:spPr>
        <a:xfrm>
          <a:off x="6426074" y="1423658"/>
          <a:ext cx="2200721" cy="477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  <a:latin typeface="Californian FB" panose="0207040306080B030204" pitchFamily="18" charset="0"/>
            </a:rPr>
            <a:t>Build New Network</a:t>
          </a:r>
          <a:endParaRPr lang="en-US" sz="1700" kern="1200" dirty="0">
            <a:solidFill>
              <a:schemeClr val="bg2"/>
            </a:solidFill>
            <a:latin typeface="Californian FB" panose="0207040306080B030204" pitchFamily="18" charset="0"/>
          </a:endParaRPr>
        </a:p>
      </dsp:txBody>
      <dsp:txXfrm>
        <a:off x="6440048" y="1437632"/>
        <a:ext cx="2172773" cy="449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3408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0256" y="0"/>
            <a:ext cx="3022018" cy="463408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>
              <a:defRPr sz="1200"/>
            </a:lvl1pPr>
          </a:lstStyle>
          <a:p>
            <a:fld id="{8D7FBDD9-30AA-468C-B432-20A724D2C56F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54113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0" tIns="46310" rIns="92620" bIns="463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7389" y="4444861"/>
            <a:ext cx="5579110" cy="3636705"/>
          </a:xfrm>
          <a:prstGeom prst="rect">
            <a:avLst/>
          </a:prstGeom>
        </p:spPr>
        <p:txBody>
          <a:bodyPr vert="horz" lIns="92620" tIns="46310" rIns="92620" bIns="463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22018" cy="463407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0256" y="8772669"/>
            <a:ext cx="3022018" cy="463407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>
              <a:defRPr sz="1200"/>
            </a:lvl1pPr>
          </a:lstStyle>
          <a:p>
            <a:fld id="{50F6A5C0-D276-42A2-839E-F2E241A2E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2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BE782-E300-47CE-A12B-075E7AAC43A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4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9D19-1446-4DB3-87E0-28D118081C8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A7FB-6B65-4A36-AA87-A7727EC3E9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10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9D19-1446-4DB3-87E0-28D118081C8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A7FB-6B65-4A36-AA87-A7727EC3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3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9D19-1446-4DB3-87E0-28D118081C8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A7FB-6B65-4A36-AA87-A7727EC3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3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9D19-1446-4DB3-87E0-28D118081C8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A7FB-6B65-4A36-AA87-A7727EC3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9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9D19-1446-4DB3-87E0-28D118081C8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A7FB-6B65-4A36-AA87-A7727EC3E9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91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9D19-1446-4DB3-87E0-28D118081C8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A7FB-6B65-4A36-AA87-A7727EC3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5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9D19-1446-4DB3-87E0-28D118081C8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A7FB-6B65-4A36-AA87-A7727EC3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7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9D19-1446-4DB3-87E0-28D118081C8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A7FB-6B65-4A36-AA87-A7727EC3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3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9D19-1446-4DB3-87E0-28D118081C8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A7FB-6B65-4A36-AA87-A7727EC3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6D09D19-1446-4DB3-87E0-28D118081C8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D2A7FB-6B65-4A36-AA87-A7727EC3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1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9D19-1446-4DB3-87E0-28D118081C8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A7FB-6B65-4A36-AA87-A7727EC3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8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6D09D19-1446-4DB3-87E0-28D118081C8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7D2A7FB-6B65-4A36-AA87-A7727EC3E9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78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7088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fornian FB" panose="0207040306080B030204" pitchFamily="18" charset="0"/>
              </a:rPr>
              <a:t>Framework for Building Government-Owned Fiber Network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lifornian FB" panose="0207040306080B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572000"/>
            <a:ext cx="10058400" cy="1544128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500" b="1" dirty="0" smtClean="0">
                <a:latin typeface="Californian FB" panose="0207040306080B030204" pitchFamily="18" charset="0"/>
              </a:rPr>
              <a:t>CONNECTED COAST BROADBAND SUMMIT</a:t>
            </a:r>
          </a:p>
          <a:p>
            <a:pPr algn="ctr"/>
            <a:r>
              <a:rPr lang="en-US" b="1" dirty="0" smtClean="0">
                <a:latin typeface="Californian FB" panose="0207040306080B030204" pitchFamily="18" charset="0"/>
              </a:rPr>
              <a:t>SEPTEMBER 20, 2018</a:t>
            </a:r>
          </a:p>
          <a:p>
            <a:pPr algn="ctr"/>
            <a:r>
              <a:rPr lang="en-US" b="1" dirty="0" smtClean="0">
                <a:latin typeface="Californian FB" panose="0207040306080B030204" pitchFamily="18" charset="0"/>
              </a:rPr>
              <a:t>Gabriel Garcia (cps energy)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4672" y="6366294"/>
            <a:ext cx="11593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Disclaimer:  The opinions expressed in this presentation are the author’s and not the views of CPS Energy or the City of San Antonio.</a:t>
            </a:r>
            <a:endParaRPr lang="en-US" sz="14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8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fornian FB" panose="0207040306080B030204" pitchFamily="18" charset="0"/>
              </a:rPr>
              <a:t>Investing in Community Fiber Networks Makes Good Business Sense</a:t>
            </a:r>
            <a:endParaRPr lang="en-US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Californian FB" panose="0207040306080B030204" pitchFamily="18" charset="0"/>
              </a:rPr>
              <a:t>Government investment in fiber network can: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Build equity in broadband assets as it addresses community needs.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Brings governmental entities together to pool their resources to address common problems.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Efficient use of limited government resources.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Supported by sound public purposes for the use of government funds.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Consistent with state law.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Consistent with the industry view of government facilitating private broadband deployment.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Californian FB" panose="0207040306080B030204" pitchFamily="18" charset="0"/>
              </a:rPr>
              <a:t>The road to deploying fiber network is subject to potential pitfalls that may be avoided: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Understand local communications landscape and community needs prior to taking action.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Put </a:t>
            </a:r>
            <a:r>
              <a:rPr lang="en-US" dirty="0">
                <a:latin typeface="Californian FB" panose="0207040306080B030204" pitchFamily="18" charset="0"/>
              </a:rPr>
              <a:t>in place proper governance structure </a:t>
            </a:r>
            <a:r>
              <a:rPr lang="en-US" dirty="0" smtClean="0">
                <a:latin typeface="Californian FB" panose="0207040306080B030204" pitchFamily="18" charset="0"/>
              </a:rPr>
              <a:t>for shared </a:t>
            </a:r>
            <a:r>
              <a:rPr lang="en-US" dirty="0">
                <a:latin typeface="Californian FB" panose="0207040306080B030204" pitchFamily="18" charset="0"/>
              </a:rPr>
              <a:t>inter-governmental fiber </a:t>
            </a:r>
            <a:r>
              <a:rPr lang="en-US" dirty="0" smtClean="0">
                <a:latin typeface="Californian FB" panose="0207040306080B030204" pitchFamily="18" charset="0"/>
              </a:rPr>
              <a:t>network.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Ensure </a:t>
            </a:r>
            <a:r>
              <a:rPr lang="en-US" dirty="0">
                <a:latin typeface="Californian FB" panose="0207040306080B030204" pitchFamily="18" charset="0"/>
              </a:rPr>
              <a:t>funding sources do not limit future use of fiber network </a:t>
            </a:r>
            <a:r>
              <a:rPr lang="en-US" dirty="0" smtClean="0">
                <a:latin typeface="Californian FB" panose="0207040306080B030204" pitchFamily="18" charset="0"/>
              </a:rPr>
              <a:t>capabilities or governance structure.</a:t>
            </a:r>
            <a:endParaRPr lang="en-US" dirty="0">
              <a:latin typeface="Californian FB" panose="0207040306080B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Recognize limits that state law places on government own fiber networks.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Document in contracts and ordinances sound public purposes for network deployment.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Will to take a methodical approach to address critical community technology issues.</a:t>
            </a:r>
            <a:endParaRPr lang="en-US" dirty="0">
              <a:latin typeface="Californian FB" panose="0207040306080B03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FB7A-6A0C-49DC-BC14-FCA3BBF9395A}" type="slidenum">
              <a:rPr lang="en-US" sz="1200" smtClean="0">
                <a:latin typeface="Californian FB" panose="0207040306080B030204" pitchFamily="18" charset="0"/>
              </a:rPr>
              <a:t>10</a:t>
            </a:fld>
            <a:endParaRPr lang="en-US" sz="12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1068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lifornian FB" panose="0207040306080B030204" pitchFamily="18" charset="0"/>
              </a:rPr>
              <a:t>Framework for Developing Community Broadband Strategy</a:t>
            </a:r>
            <a:endParaRPr lang="en-US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4566" y="1863306"/>
            <a:ext cx="10153290" cy="43304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Californian FB" panose="0207040306080B030204" pitchFamily="18" charset="0"/>
              </a:rPr>
              <a:t>Fundamental questions to ask in developing a community broadband strategy?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900" dirty="0" smtClean="0">
                <a:latin typeface="Californian FB" panose="0207040306080B030204" pitchFamily="18" charset="0"/>
              </a:rPr>
              <a:t> </a:t>
            </a:r>
            <a:r>
              <a:rPr lang="en-US" sz="2900" b="1" dirty="0" smtClean="0">
                <a:latin typeface="Californian FB" panose="0207040306080B030204" pitchFamily="18" charset="0"/>
              </a:rPr>
              <a:t>Infrastructure:  </a:t>
            </a:r>
            <a:r>
              <a:rPr lang="en-US" sz="2900" dirty="0" smtClean="0">
                <a:latin typeface="Californian FB" panose="0207040306080B030204" pitchFamily="18" charset="0"/>
              </a:rPr>
              <a:t>Has the private sector deployed fiber infrastructure in the community?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300" dirty="0" smtClean="0">
                <a:latin typeface="Californian FB" panose="0207040306080B030204" pitchFamily="18" charset="0"/>
              </a:rPr>
              <a:t> Wireline Networks + Wireless Networks               Need Fiber Network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900" dirty="0">
                <a:latin typeface="Californian FB" panose="0207040306080B030204" pitchFamily="18" charset="0"/>
              </a:rPr>
              <a:t> </a:t>
            </a:r>
            <a:r>
              <a:rPr lang="en-US" sz="2900" b="1" dirty="0" smtClean="0">
                <a:latin typeface="Californian FB" panose="0207040306080B030204" pitchFamily="18" charset="0"/>
              </a:rPr>
              <a:t>Capacity:  </a:t>
            </a:r>
            <a:r>
              <a:rPr lang="en-US" sz="2900" dirty="0" smtClean="0">
                <a:latin typeface="Californian FB" panose="0207040306080B030204" pitchFamily="18" charset="0"/>
              </a:rPr>
              <a:t>Do local communications networks have adequate broadband capacity?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300" dirty="0" smtClean="0">
                <a:latin typeface="Californian FB" panose="0207040306080B030204" pitchFamily="18" charset="0"/>
              </a:rPr>
              <a:t> Determine Internet speed (Kbps –&gt; Mbps –&gt; </a:t>
            </a:r>
            <a:r>
              <a:rPr lang="en-US" sz="2300" dirty="0" err="1" smtClean="0">
                <a:latin typeface="Californian FB" panose="0207040306080B030204" pitchFamily="18" charset="0"/>
              </a:rPr>
              <a:t>Gbps</a:t>
            </a:r>
            <a:r>
              <a:rPr lang="en-US" sz="2300" dirty="0" smtClean="0">
                <a:latin typeface="Californian FB" panose="0207040306080B030204" pitchFamily="18" charset="0"/>
              </a:rPr>
              <a:t>)               Require Fiber Upgrade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900" dirty="0" smtClean="0">
                <a:latin typeface="Californian FB" panose="0207040306080B030204" pitchFamily="18" charset="0"/>
              </a:rPr>
              <a:t> </a:t>
            </a:r>
            <a:r>
              <a:rPr lang="en-US" sz="2900" b="1" dirty="0" smtClean="0">
                <a:latin typeface="Californian FB" panose="0207040306080B030204" pitchFamily="18" charset="0"/>
              </a:rPr>
              <a:t>Usage:  </a:t>
            </a:r>
            <a:r>
              <a:rPr lang="en-US" sz="2900" dirty="0" smtClean="0">
                <a:latin typeface="Californian FB" panose="0207040306080B030204" pitchFamily="18" charset="0"/>
              </a:rPr>
              <a:t>What is the broadband adoption usage profile of the community?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300" dirty="0" smtClean="0">
                <a:latin typeface="Californian FB" panose="0207040306080B030204" pitchFamily="18" charset="0"/>
              </a:rPr>
              <a:t> Identify network capacity by census block                Determine Adoption Rate by Neighborhood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Californian FB" panose="0207040306080B030204" pitchFamily="18" charset="0"/>
              </a:rPr>
              <a:t> </a:t>
            </a:r>
            <a:r>
              <a:rPr lang="en-US" sz="2900" b="1" dirty="0" smtClean="0">
                <a:latin typeface="Californian FB" panose="0207040306080B030204" pitchFamily="18" charset="0"/>
              </a:rPr>
              <a:t>Role:  </a:t>
            </a:r>
            <a:r>
              <a:rPr lang="en-US" sz="2900" dirty="0" smtClean="0">
                <a:latin typeface="Californian FB" panose="0207040306080B030204" pitchFamily="18" charset="0"/>
              </a:rPr>
              <a:t>What is the appropriate government role in expanding broadband access?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Californian FB" panose="0207040306080B030204" pitchFamily="18" charset="0"/>
              </a:rPr>
              <a:t> Identify gaps </a:t>
            </a:r>
            <a:r>
              <a:rPr lang="en-US" sz="2600" dirty="0">
                <a:latin typeface="Californian FB" panose="0207040306080B030204" pitchFamily="18" charset="0"/>
              </a:rPr>
              <a:t>in </a:t>
            </a:r>
            <a:r>
              <a:rPr lang="en-US" sz="2600" dirty="0" smtClean="0">
                <a:latin typeface="Californian FB" panose="0207040306080B030204" pitchFamily="18" charset="0"/>
              </a:rPr>
              <a:t>network access             Expand Network Coverage </a:t>
            </a:r>
            <a:r>
              <a:rPr lang="en-US" sz="2600" dirty="0">
                <a:latin typeface="Californian FB" panose="0207040306080B030204" pitchFamily="18" charset="0"/>
              </a:rPr>
              <a:t>+ Training  + </a:t>
            </a:r>
            <a:r>
              <a:rPr lang="en-US" sz="2600" dirty="0" smtClean="0">
                <a:latin typeface="Californian FB" panose="0207040306080B030204" pitchFamily="18" charset="0"/>
              </a:rPr>
              <a:t>Affordability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Californian FB" panose="0207040306080B030204" pitchFamily="18" charset="0"/>
              </a:rPr>
              <a:t> </a:t>
            </a:r>
            <a:r>
              <a:rPr lang="en-US" sz="2900" b="1" dirty="0" smtClean="0">
                <a:latin typeface="Californian FB" panose="0207040306080B030204" pitchFamily="18" charset="0"/>
              </a:rPr>
              <a:t>Goal:  </a:t>
            </a:r>
            <a:r>
              <a:rPr lang="en-US" sz="2900" dirty="0" smtClean="0">
                <a:latin typeface="Californian FB" panose="0207040306080B030204" pitchFamily="18" charset="0"/>
              </a:rPr>
              <a:t>What is the ultimate goal of </a:t>
            </a:r>
            <a:r>
              <a:rPr lang="en-US" sz="2900" dirty="0">
                <a:latin typeface="Californian FB" panose="0207040306080B030204" pitchFamily="18" charset="0"/>
              </a:rPr>
              <a:t>a</a:t>
            </a:r>
            <a:r>
              <a:rPr lang="en-US" sz="2900" dirty="0" smtClean="0">
                <a:latin typeface="Californian FB" panose="0207040306080B030204" pitchFamily="18" charset="0"/>
              </a:rPr>
              <a:t> community broadband strategy?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Californian FB" panose="0207040306080B030204" pitchFamily="18" charset="0"/>
              </a:rPr>
              <a:t> To </a:t>
            </a:r>
            <a:r>
              <a:rPr lang="en-US" sz="2600" dirty="0">
                <a:latin typeface="Californian FB" panose="0207040306080B030204" pitchFamily="18" charset="0"/>
              </a:rPr>
              <a:t>E</a:t>
            </a:r>
            <a:r>
              <a:rPr lang="en-US" sz="2600" dirty="0" smtClean="0">
                <a:latin typeface="Californian FB" panose="0207040306080B030204" pitchFamily="18" charset="0"/>
              </a:rPr>
              <a:t>mpower </a:t>
            </a:r>
            <a:r>
              <a:rPr lang="en-US" sz="2600" u="sng" dirty="0">
                <a:latin typeface="Californian FB" panose="0207040306080B030204" pitchFamily="18" charset="0"/>
              </a:rPr>
              <a:t>P</a:t>
            </a:r>
            <a:r>
              <a:rPr lang="en-US" sz="2600" u="sng" dirty="0" smtClean="0">
                <a:latin typeface="Californian FB" panose="0207040306080B030204" pitchFamily="18" charset="0"/>
              </a:rPr>
              <a:t>eople</a:t>
            </a:r>
            <a:r>
              <a:rPr lang="en-US" sz="2600" dirty="0" smtClean="0">
                <a:latin typeface="Californian FB" panose="0207040306080B030204" pitchFamily="18" charset="0"/>
              </a:rPr>
              <a:t>             Technology Is Only Means to That </a:t>
            </a:r>
            <a:r>
              <a:rPr lang="en-US" sz="2600" dirty="0">
                <a:latin typeface="Californian FB" panose="0207040306080B030204" pitchFamily="18" charset="0"/>
              </a:rPr>
              <a:t>E</a:t>
            </a:r>
            <a:r>
              <a:rPr lang="en-US" sz="2600" dirty="0" smtClean="0">
                <a:latin typeface="Californian FB" panose="0207040306080B030204" pitchFamily="18" charset="0"/>
              </a:rPr>
              <a:t>nd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FB7A-6A0C-49DC-BC14-FCA3BBF9395A}" type="slidenum">
              <a:rPr lang="en-US" sz="1200" smtClean="0">
                <a:latin typeface="Californian FB" panose="0207040306080B030204" pitchFamily="18" charset="0"/>
              </a:rPr>
              <a:t>2</a:t>
            </a:fld>
            <a:endParaRPr lang="en-US" sz="1200" dirty="0">
              <a:latin typeface="Californian FB" panose="0207040306080B0302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583680" y="3670930"/>
            <a:ext cx="573944" cy="1537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131568" y="5031027"/>
            <a:ext cx="573944" cy="1537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705512" y="2981660"/>
            <a:ext cx="605574" cy="14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823693" y="4333131"/>
            <a:ext cx="605574" cy="14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968727" y="5739236"/>
            <a:ext cx="605574" cy="14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0018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lifornian FB" panose="0207040306080B030204" pitchFamily="18" charset="0"/>
              </a:rPr>
              <a:t>Depiction of Broadband Strategy Framework </a:t>
            </a:r>
            <a:endParaRPr lang="en-US" dirty="0">
              <a:latin typeface="Californian FB" panose="0207040306080B030204" pitchFamily="18" charset="0"/>
            </a:endParaRPr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735013"/>
              </p:ext>
            </p:extLst>
          </p:nvPr>
        </p:nvGraphicFramePr>
        <p:xfrm>
          <a:off x="1096963" y="1737360"/>
          <a:ext cx="10058400" cy="4439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44956" y="4078803"/>
            <a:ext cx="3019482" cy="61574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44956" y="4820008"/>
            <a:ext cx="3019482" cy="615749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>
            <a:off x="7179733" y="4525446"/>
            <a:ext cx="0" cy="3382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44955" y="5561214"/>
            <a:ext cx="2976351" cy="615749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>
          <a:xfrm>
            <a:off x="7171107" y="5250098"/>
            <a:ext cx="0" cy="3382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34763" y="3536830"/>
            <a:ext cx="239" cy="420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834763" y="3957161"/>
            <a:ext cx="12615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669547" y="3536830"/>
            <a:ext cx="1" cy="420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7096346" y="3957161"/>
            <a:ext cx="15818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191236" y="3957161"/>
            <a:ext cx="317" cy="1089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098875" y="4124283"/>
            <a:ext cx="2165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Local Digital Inclusion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Assessment &amp; Plan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44955" y="4844871"/>
            <a:ext cx="3019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Affordable Computers &amp; Network Access Programs </a:t>
            </a:r>
            <a:endParaRPr lang="en-US" sz="1600" dirty="0">
              <a:solidFill>
                <a:schemeClr val="bg2"/>
              </a:solidFill>
              <a:latin typeface="Californian FB" panose="0207040306080B0302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44955" y="5608342"/>
            <a:ext cx="2976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Community Broadband &amp; Economic Development Plan</a:t>
            </a:r>
            <a:endParaRPr lang="en-US" sz="1600" dirty="0">
              <a:solidFill>
                <a:schemeClr val="bg2"/>
              </a:solidFill>
              <a:latin typeface="Californian FB" panose="0207040306080B030204" pitchFamily="18" charset="0"/>
            </a:endParaRPr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FB7A-6A0C-49DC-BC14-FCA3BBF9395A}" type="slidenum">
              <a:rPr lang="en-US" sz="1200" smtClean="0">
                <a:latin typeface="Californian FB" panose="0207040306080B030204" pitchFamily="18" charset="0"/>
              </a:rPr>
              <a:t>3</a:t>
            </a:fld>
            <a:endParaRPr lang="en-US" sz="12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82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38125"/>
            <a:ext cx="10058400" cy="132397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lifornian FB" panose="0207040306080B030204" pitchFamily="18" charset="0"/>
              </a:rPr>
              <a:t>Partial Fiber Network Deployment – Most Communities</a:t>
            </a:r>
            <a:endParaRPr lang="en-US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20577" cy="43566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latin typeface="Californian FB" panose="0207040306080B030204" pitchFamily="18" charset="0"/>
              </a:rPr>
              <a:t>BASIC ECONOMICS:  The level of fiber deployed in any community is dictated by market forces in the economy.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latin typeface="Californian FB" panose="0207040306080B030204" pitchFamily="18" charset="0"/>
              </a:rPr>
              <a:t>N</a:t>
            </a:r>
            <a:r>
              <a:rPr lang="en-US" sz="2400" dirty="0" smtClean="0">
                <a:latin typeface="Californian FB" panose="0207040306080B030204" pitchFamily="18" charset="0"/>
              </a:rPr>
              <a:t>o legal obligation for private firms to deploy community-wide fiber network.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fornian FB" panose="0207040306080B030204" pitchFamily="18" charset="0"/>
              </a:rPr>
              <a:t>Private firms will deploy fiber networks where they are most likely to recovery their costs of deployment and maximize profits.</a:t>
            </a:r>
          </a:p>
          <a:p>
            <a:pPr marL="0" indent="0">
              <a:buNone/>
            </a:pPr>
            <a:r>
              <a:rPr lang="en-US" sz="3200" b="1" dirty="0" smtClean="0">
                <a:latin typeface="Californian FB" panose="0207040306080B030204" pitchFamily="18" charset="0"/>
              </a:rPr>
              <a:t>KEY INSIGHT:  Developing a constructive community broadband strategy requires an understanding of the level of private sector fiber network deployment in the community.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fornian FB" panose="0207040306080B030204" pitchFamily="18" charset="0"/>
              </a:rPr>
              <a:t>As the diagram in the last slide demonstrates, everything flows from this basic understanding.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FB7A-6A0C-49DC-BC14-FCA3BBF9395A}" type="slidenum">
              <a:rPr lang="en-US" sz="1200" smtClean="0">
                <a:latin typeface="Californian FB" panose="0207040306080B030204" pitchFamily="18" charset="0"/>
              </a:rPr>
              <a:t>4</a:t>
            </a:fld>
            <a:endParaRPr lang="en-US" sz="12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27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fornian FB" panose="0207040306080B030204" pitchFamily="18" charset="0"/>
              </a:rPr>
              <a:t>Examples of Government-Owned Community Fiber Network Projects </a:t>
            </a:r>
            <a:endParaRPr lang="en-US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5665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b="1" dirty="0">
                <a:latin typeface="Californian FB" panose="0207040306080B030204" pitchFamily="18" charset="0"/>
              </a:rPr>
              <a:t>Local government </a:t>
            </a:r>
            <a:r>
              <a:rPr lang="en-US" sz="2200" b="1" dirty="0" smtClean="0">
                <a:latin typeface="Californian FB" panose="0207040306080B030204" pitchFamily="18" charset="0"/>
              </a:rPr>
              <a:t>response </a:t>
            </a:r>
            <a:r>
              <a:rPr lang="en-US" sz="2200" b="1" dirty="0">
                <a:latin typeface="Californian FB" panose="0207040306080B030204" pitchFamily="18" charset="0"/>
              </a:rPr>
              <a:t>to </a:t>
            </a:r>
            <a:r>
              <a:rPr lang="en-US" sz="2200" b="1" dirty="0" smtClean="0">
                <a:latin typeface="Californian FB" panose="0207040306080B030204" pitchFamily="18" charset="0"/>
              </a:rPr>
              <a:t>market’s </a:t>
            </a:r>
            <a:r>
              <a:rPr lang="en-US" sz="2200" b="1" dirty="0">
                <a:latin typeface="Californian FB" panose="0207040306080B030204" pitchFamily="18" charset="0"/>
              </a:rPr>
              <a:t>failure </a:t>
            </a:r>
            <a:r>
              <a:rPr lang="en-US" sz="2200" b="1" dirty="0" smtClean="0">
                <a:latin typeface="Californian FB" panose="0207040306080B030204" pitchFamily="18" charset="0"/>
              </a:rPr>
              <a:t>to deploy fiber </a:t>
            </a:r>
            <a:r>
              <a:rPr lang="en-US" sz="2200" b="1" dirty="0">
                <a:latin typeface="Californian FB" panose="0207040306080B030204" pitchFamily="18" charset="0"/>
              </a:rPr>
              <a:t>network: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Deploy </a:t>
            </a:r>
            <a:r>
              <a:rPr lang="en-US" dirty="0">
                <a:latin typeface="Californian FB" panose="0207040306080B030204" pitchFamily="18" charset="0"/>
              </a:rPr>
              <a:t>fiber network </a:t>
            </a:r>
            <a:r>
              <a:rPr lang="en-US" dirty="0" smtClean="0">
                <a:latin typeface="Californian FB" panose="0207040306080B030204" pitchFamily="18" charset="0"/>
              </a:rPr>
              <a:t>in </a:t>
            </a:r>
            <a:r>
              <a:rPr lang="en-US" dirty="0">
                <a:latin typeface="Californian FB" panose="0207040306080B030204" pitchFamily="18" charset="0"/>
              </a:rPr>
              <a:t>partnership with other governmental </a:t>
            </a:r>
            <a:r>
              <a:rPr lang="en-US" dirty="0" smtClean="0">
                <a:latin typeface="Californian FB" panose="0207040306080B030204" pitchFamily="18" charset="0"/>
              </a:rPr>
              <a:t>entities to reduce broadband connectivity costs:</a:t>
            </a:r>
            <a:endParaRPr lang="en-US" dirty="0">
              <a:latin typeface="Californian FB" panose="0207040306080B030204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Inter-Governmental Fiber Network (GATTN)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Inter-Governmental Public Safety Radio Systems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Set </a:t>
            </a:r>
            <a:r>
              <a:rPr lang="en-US" dirty="0">
                <a:latin typeface="Californian FB" panose="0207040306080B030204" pitchFamily="18" charset="0"/>
              </a:rPr>
              <a:t>aside excess </a:t>
            </a:r>
            <a:r>
              <a:rPr lang="en-US" dirty="0" smtClean="0">
                <a:latin typeface="Californian FB" panose="0207040306080B030204" pitchFamily="18" charset="0"/>
              </a:rPr>
              <a:t>capacity </a:t>
            </a:r>
            <a:r>
              <a:rPr lang="en-US" dirty="0">
                <a:latin typeface="Californian FB" panose="0207040306080B030204" pitchFamily="18" charset="0"/>
              </a:rPr>
              <a:t>in community fiber network or deploy new </a:t>
            </a:r>
            <a:r>
              <a:rPr lang="en-US" dirty="0" smtClean="0">
                <a:latin typeface="Californian FB" panose="0207040306080B030204" pitchFamily="18" charset="0"/>
              </a:rPr>
              <a:t>fiber infrastructure </a:t>
            </a:r>
            <a:r>
              <a:rPr lang="en-US" dirty="0">
                <a:latin typeface="Californian FB" panose="0207040306080B030204" pitchFamily="18" charset="0"/>
              </a:rPr>
              <a:t>to support: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Public Internet Access Hot Spots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Middle-Mile </a:t>
            </a:r>
            <a:r>
              <a:rPr lang="en-US" dirty="0">
                <a:latin typeface="Californian FB" panose="0207040306080B030204" pitchFamily="18" charset="0"/>
              </a:rPr>
              <a:t>Lease Fiber Access for Communications </a:t>
            </a:r>
            <a:r>
              <a:rPr lang="en-US" dirty="0" smtClean="0">
                <a:latin typeface="Californian FB" panose="0207040306080B030204" pitchFamily="18" charset="0"/>
              </a:rPr>
              <a:t>Providers</a:t>
            </a:r>
            <a:endParaRPr lang="en-US" dirty="0">
              <a:latin typeface="Californian FB" panose="0207040306080B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Expand </a:t>
            </a:r>
            <a:r>
              <a:rPr lang="en-US" dirty="0">
                <a:latin typeface="Californian FB" panose="0207040306080B030204" pitchFamily="18" charset="0"/>
              </a:rPr>
              <a:t>fiber network </a:t>
            </a:r>
            <a:r>
              <a:rPr lang="en-US" dirty="0" smtClean="0">
                <a:latin typeface="Californian FB" panose="0207040306080B030204" pitchFamily="18" charset="0"/>
              </a:rPr>
              <a:t>to </a:t>
            </a:r>
            <a:r>
              <a:rPr lang="en-US" dirty="0">
                <a:latin typeface="Californian FB" panose="0207040306080B030204" pitchFamily="18" charset="0"/>
              </a:rPr>
              <a:t>economic development </a:t>
            </a:r>
            <a:r>
              <a:rPr lang="en-US" dirty="0" smtClean="0">
                <a:latin typeface="Californian FB" panose="0207040306080B030204" pitchFamily="18" charset="0"/>
              </a:rPr>
              <a:t>districts </a:t>
            </a:r>
            <a:r>
              <a:rPr lang="en-US" dirty="0">
                <a:latin typeface="Californian FB" panose="0207040306080B030204" pitchFamily="18" charset="0"/>
              </a:rPr>
              <a:t>to provide broadband connectivity to: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Small Business </a:t>
            </a:r>
            <a:r>
              <a:rPr lang="en-US" dirty="0" smtClean="0">
                <a:latin typeface="Californian FB" panose="0207040306080B030204" pitchFamily="18" charset="0"/>
              </a:rPr>
              <a:t>Clusters / Hi-Tech </a:t>
            </a:r>
            <a:r>
              <a:rPr lang="en-US" dirty="0">
                <a:latin typeface="Californian FB" panose="0207040306080B030204" pitchFamily="18" charset="0"/>
              </a:rPr>
              <a:t>Research Consortium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Medical </a:t>
            </a:r>
            <a:r>
              <a:rPr lang="en-US" dirty="0" smtClean="0">
                <a:latin typeface="Californian FB" panose="0207040306080B030204" pitchFamily="18" charset="0"/>
              </a:rPr>
              <a:t>Park / Telemedicine Initiatives / Industrial Park</a:t>
            </a:r>
            <a:endParaRPr lang="en-US" dirty="0">
              <a:latin typeface="Californian FB" panose="0207040306080B030204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Governmental </a:t>
            </a:r>
            <a:r>
              <a:rPr lang="en-US" dirty="0">
                <a:latin typeface="Californian FB" panose="0207040306080B030204" pitchFamily="18" charset="0"/>
              </a:rPr>
              <a:t>Job Training </a:t>
            </a:r>
            <a:r>
              <a:rPr lang="en-US" dirty="0" smtClean="0">
                <a:latin typeface="Californian FB" panose="0207040306080B030204" pitchFamily="18" charset="0"/>
              </a:rPr>
              <a:t>Centers</a:t>
            </a:r>
            <a:endParaRPr lang="en-US" dirty="0">
              <a:latin typeface="Californian FB" panose="0207040306080B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Harness capabilities and goodwill of non-profit and private sectors to coordinate digital literacy </a:t>
            </a:r>
            <a:r>
              <a:rPr lang="en-US" dirty="0" smtClean="0">
                <a:latin typeface="Californian FB" panose="0207040306080B030204" pitchFamily="18" charset="0"/>
              </a:rPr>
              <a:t>programs: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Refurbished Computers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Job Training (Goodwill)</a:t>
            </a:r>
            <a:endParaRPr lang="en-US" dirty="0">
              <a:latin typeface="Californian FB" panose="0207040306080B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Invest in fiber-to-the-home network only as last resort.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fornian FB" panose="0207040306080B030204" pitchFamily="18" charset="0"/>
              </a:rPr>
              <a:t>Roadmap to Building Government-Owned Community Fiber Network</a:t>
            </a:r>
            <a:endParaRPr lang="en-US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100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Californian FB" panose="0207040306080B030204" pitchFamily="18" charset="0"/>
              </a:rPr>
              <a:t>KEY INSIGHT:  Alter Your Mindset – Stop being a </a:t>
            </a:r>
            <a:r>
              <a:rPr lang="en-US" b="1" i="1" dirty="0" smtClean="0">
                <a:latin typeface="Californian FB" panose="0207040306080B030204" pitchFamily="18" charset="0"/>
              </a:rPr>
              <a:t>renter</a:t>
            </a:r>
            <a:r>
              <a:rPr lang="en-US" b="1" dirty="0" smtClean="0">
                <a:latin typeface="Californian FB" panose="0207040306080B030204" pitchFamily="18" charset="0"/>
              </a:rPr>
              <a:t> and become an </a:t>
            </a:r>
            <a:r>
              <a:rPr lang="en-US" b="1" i="1" dirty="0" smtClean="0">
                <a:latin typeface="Californian FB" panose="0207040306080B030204" pitchFamily="18" charset="0"/>
              </a:rPr>
              <a:t>owner</a:t>
            </a:r>
            <a:r>
              <a:rPr lang="en-US" b="1" dirty="0" smtClean="0">
                <a:latin typeface="Californian FB" panose="0207040306080B0302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Conduct assessment </a:t>
            </a:r>
            <a:r>
              <a:rPr lang="en-US" dirty="0">
                <a:latin typeface="Californian FB" panose="0207040306080B030204" pitchFamily="18" charset="0"/>
              </a:rPr>
              <a:t>of </a:t>
            </a:r>
            <a:r>
              <a:rPr lang="en-US" dirty="0" smtClean="0">
                <a:latin typeface="Californian FB" panose="0207040306080B030204" pitchFamily="18" charset="0"/>
              </a:rPr>
              <a:t>local communications assets, coverage gaps, needs, and opportunities.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Find governmental </a:t>
            </a:r>
            <a:r>
              <a:rPr lang="en-US" dirty="0" smtClean="0">
                <a:latin typeface="Californian FB" panose="0207040306080B030204" pitchFamily="18" charset="0"/>
              </a:rPr>
              <a:t>partners </a:t>
            </a:r>
            <a:r>
              <a:rPr lang="en-US" dirty="0">
                <a:latin typeface="Californian FB" panose="0207040306080B030204" pitchFamily="18" charset="0"/>
              </a:rPr>
              <a:t>and enter into inter-agency cooperation </a:t>
            </a:r>
            <a:r>
              <a:rPr lang="en-US" dirty="0" smtClean="0">
                <a:latin typeface="Californian FB" panose="0207040306080B030204" pitchFamily="18" charset="0"/>
              </a:rPr>
              <a:t>agreement.</a:t>
            </a:r>
            <a:endParaRPr lang="en-US" dirty="0">
              <a:latin typeface="Californian FB" panose="0207040306080B03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Understand legal restrictions on </a:t>
            </a:r>
            <a:r>
              <a:rPr lang="en-US" dirty="0" smtClean="0">
                <a:latin typeface="Californian FB" panose="0207040306080B030204" pitchFamily="18" charset="0"/>
              </a:rPr>
              <a:t>government-owned </a:t>
            </a:r>
            <a:r>
              <a:rPr lang="en-US" dirty="0">
                <a:latin typeface="Californian FB" panose="0207040306080B030204" pitchFamily="18" charset="0"/>
              </a:rPr>
              <a:t>fiber </a:t>
            </a:r>
            <a:r>
              <a:rPr lang="en-US" dirty="0" smtClean="0">
                <a:latin typeface="Californian FB" panose="0207040306080B030204" pitchFamily="18" charset="0"/>
              </a:rPr>
              <a:t>networks in Texas.</a:t>
            </a:r>
            <a:endParaRPr lang="en-US" dirty="0">
              <a:latin typeface="Californian FB" panose="0207040306080B03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Commission design of network architecture for fiber network.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Develop “business plan” for fiber network deployment.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Establish well-defined public purpose for deploying inter-governmental </a:t>
            </a:r>
            <a:r>
              <a:rPr lang="en-US" dirty="0" smtClean="0">
                <a:latin typeface="Californian FB" panose="0207040306080B030204" pitchFamily="18" charset="0"/>
              </a:rPr>
              <a:t>network</a:t>
            </a:r>
            <a:r>
              <a:rPr lang="en-US" dirty="0">
                <a:latin typeface="Californian FB" panose="0207040306080B0302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Establish strong governance </a:t>
            </a:r>
            <a:r>
              <a:rPr lang="en-US" dirty="0" smtClean="0">
                <a:latin typeface="Californian FB" panose="0207040306080B030204" pitchFamily="18" charset="0"/>
              </a:rPr>
              <a:t>structure for inter-governmental fiber network.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Establish annual owner contributions to budget for inter-governmental fiber network.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latin typeface="Californian FB" panose="0207040306080B03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FB7A-6A0C-49DC-BC14-FCA3BBF9395A}" type="slidenum">
              <a:rPr lang="en-US" sz="1200" smtClean="0">
                <a:latin typeface="Californian FB" panose="0207040306080B030204" pitchFamily="18" charset="0"/>
              </a:rPr>
              <a:t>6</a:t>
            </a:fld>
            <a:endParaRPr lang="en-US" sz="12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0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fornian FB" panose="0207040306080B030204" pitchFamily="18" charset="0"/>
              </a:rPr>
              <a:t>Community Fiber Network Multi-Facetted Strategy</a:t>
            </a:r>
            <a:endParaRPr lang="en-US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389" y="1949251"/>
            <a:ext cx="10058400" cy="417550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Californian FB" panose="0207040306080B030204" pitchFamily="18" charset="0"/>
              </a:rPr>
              <a:t>Short-Term </a:t>
            </a:r>
            <a:r>
              <a:rPr lang="en-US" b="1" dirty="0">
                <a:latin typeface="Californian FB" panose="0207040306080B030204" pitchFamily="18" charset="0"/>
              </a:rPr>
              <a:t>G</a:t>
            </a:r>
            <a:r>
              <a:rPr lang="en-US" b="1" dirty="0" smtClean="0">
                <a:latin typeface="Californian FB" panose="0207040306080B030204" pitchFamily="18" charset="0"/>
              </a:rPr>
              <a:t>oal:  Take care of your own house.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U</a:t>
            </a:r>
            <a:r>
              <a:rPr lang="en-US" dirty="0" smtClean="0">
                <a:latin typeface="Californian FB" panose="0207040306080B030204" pitchFamily="18" charset="0"/>
              </a:rPr>
              <a:t>pgrade internal communications and information technology capabilities of governmental entities.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Californian FB" panose="0207040306080B030204" pitchFamily="18" charset="0"/>
              </a:rPr>
              <a:t>Middle-Term </a:t>
            </a:r>
            <a:r>
              <a:rPr lang="en-US" b="1" dirty="0">
                <a:latin typeface="Californian FB" panose="0207040306080B030204" pitchFamily="18" charset="0"/>
              </a:rPr>
              <a:t>G</a:t>
            </a:r>
            <a:r>
              <a:rPr lang="en-US" b="1" dirty="0" smtClean="0">
                <a:latin typeface="Californian FB" panose="0207040306080B030204" pitchFamily="18" charset="0"/>
              </a:rPr>
              <a:t>oal:  Take care of your neighbors.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Address coverage gaps for marginalized groups and small businesses in community.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Californian FB" panose="0207040306080B030204" pitchFamily="18" charset="0"/>
              </a:rPr>
              <a:t>Long-Term </a:t>
            </a:r>
            <a:r>
              <a:rPr lang="en-US" b="1" dirty="0">
                <a:latin typeface="Californian FB" panose="0207040306080B030204" pitchFamily="18" charset="0"/>
              </a:rPr>
              <a:t>G</a:t>
            </a:r>
            <a:r>
              <a:rPr lang="en-US" b="1" dirty="0" smtClean="0">
                <a:latin typeface="Californian FB" panose="0207040306080B030204" pitchFamily="18" charset="0"/>
              </a:rPr>
              <a:t>oal:  Lift the entire community.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Ensure community-wide broadband network access together with digital literacy, job training, and economic development programs.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latin typeface="Californian FB" panose="0207040306080B030204" pitchFamily="18" charset="0"/>
              </a:rPr>
              <a:t>Financial Goal:  Limit </a:t>
            </a:r>
            <a:r>
              <a:rPr lang="en-US" b="1" dirty="0" smtClean="0">
                <a:latin typeface="Californian FB" panose="0207040306080B030204" pitchFamily="18" charset="0"/>
              </a:rPr>
              <a:t>construction costs </a:t>
            </a:r>
            <a:r>
              <a:rPr lang="en-US" b="1" dirty="0">
                <a:latin typeface="Californian FB" panose="0207040306080B030204" pitchFamily="18" charset="0"/>
              </a:rPr>
              <a:t>of excess fiber </a:t>
            </a:r>
            <a:r>
              <a:rPr lang="en-US" b="1" dirty="0" smtClean="0">
                <a:latin typeface="Californian FB" panose="0207040306080B030204" pitchFamily="18" charset="0"/>
              </a:rPr>
              <a:t>capacity to </a:t>
            </a:r>
            <a:r>
              <a:rPr lang="en-US" b="1" dirty="0">
                <a:latin typeface="Californian FB" panose="0207040306080B030204" pitchFamily="18" charset="0"/>
              </a:rPr>
              <a:t>“incremental cost”.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Leverage all available funding sources </a:t>
            </a:r>
            <a:r>
              <a:rPr lang="en-US" dirty="0" smtClean="0">
                <a:latin typeface="Californian FB" panose="0207040306080B030204" pitchFamily="18" charset="0"/>
              </a:rPr>
              <a:t>to build and/or </a:t>
            </a:r>
            <a:r>
              <a:rPr lang="en-US" dirty="0">
                <a:latin typeface="Californian FB" panose="0207040306080B030204" pitchFamily="18" charset="0"/>
              </a:rPr>
              <a:t>expand fiber network.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With each fiber extension to network </a:t>
            </a:r>
            <a:r>
              <a:rPr lang="en-US" u="sng" dirty="0">
                <a:latin typeface="Californian FB" panose="0207040306080B030204" pitchFamily="18" charset="0"/>
              </a:rPr>
              <a:t>always</a:t>
            </a:r>
            <a:r>
              <a:rPr lang="en-US" dirty="0">
                <a:latin typeface="Californian FB" panose="0207040306080B030204" pitchFamily="18" charset="0"/>
              </a:rPr>
              <a:t> install excess fiber and/or conduit.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When funding source places limit on fiber use, </a:t>
            </a:r>
            <a:r>
              <a:rPr lang="en-US" u="sng" dirty="0">
                <a:latin typeface="Californian FB" panose="0207040306080B030204" pitchFamily="18" charset="0"/>
              </a:rPr>
              <a:t>always</a:t>
            </a:r>
            <a:r>
              <a:rPr lang="en-US" dirty="0">
                <a:latin typeface="Californian FB" panose="0207040306080B030204" pitchFamily="18" charset="0"/>
              </a:rPr>
              <a:t> install excess fiber using alternative funding source.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Californian FB" panose="0207040306080B030204" pitchFamily="18" charset="0"/>
              </a:rPr>
              <a:t>Critical Consideration:  Maintain independent governance structure of shared fiber network.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Public purpose of network is to meet technology needs of governmental partners and deliver public services.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FB7A-6A0C-49DC-BC14-FCA3BBF9395A}" type="slidenum">
              <a:rPr lang="en-US" sz="1200" smtClean="0">
                <a:latin typeface="Californian FB" panose="0207040306080B030204" pitchFamily="18" charset="0"/>
              </a:rPr>
              <a:t>7</a:t>
            </a:fld>
            <a:endParaRPr lang="en-US" sz="12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70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1865"/>
          </a:xfrm>
        </p:spPr>
        <p:txBody>
          <a:bodyPr/>
          <a:lstStyle/>
          <a:p>
            <a:r>
              <a:rPr lang="en-US" dirty="0" smtClean="0">
                <a:latin typeface="Californian FB" panose="0207040306080B030204" pitchFamily="18" charset="0"/>
              </a:rPr>
              <a:t>Understanding Limits of State Law</a:t>
            </a:r>
            <a:endParaRPr lang="en-US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42" y="1845734"/>
            <a:ext cx="10293038" cy="4023360"/>
          </a:xfrm>
        </p:spPr>
        <p:txBody>
          <a:bodyPr/>
          <a:lstStyle/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Texas law prohibits a municipality or municipally owned utility from offering for sale to the public a service for which a certificate of authority is required, or a point-to-point telecommunications service, either directly or indirectly through a telecommunications provider.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>
              <a:latin typeface="Californian FB" panose="0207040306080B0302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511422"/>
              </p:ext>
            </p:extLst>
          </p:nvPr>
        </p:nvGraphicFramePr>
        <p:xfrm>
          <a:off x="1097279" y="2734445"/>
          <a:ext cx="10058401" cy="3525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2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7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0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fornian FB" panose="0207040306080B030204" pitchFamily="18" charset="0"/>
                        </a:rPr>
                        <a:t>Service </a:t>
                      </a:r>
                      <a:endParaRPr lang="en-US" sz="16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fornian FB" panose="0207040306080B030204" pitchFamily="18" charset="0"/>
                        </a:rPr>
                        <a:t>Prohibited</a:t>
                      </a:r>
                      <a:endParaRPr lang="en-US" sz="16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fornian FB" panose="0207040306080B030204" pitchFamily="18" charset="0"/>
                        </a:rPr>
                        <a:t>Nature</a:t>
                      </a:r>
                      <a:r>
                        <a:rPr lang="en-US" sz="1600" baseline="0" dirty="0" smtClean="0">
                          <a:latin typeface="Californian FB" panose="0207040306080B030204" pitchFamily="18" charset="0"/>
                        </a:rPr>
                        <a:t> of Service</a:t>
                      </a:r>
                      <a:endParaRPr lang="en-US" sz="16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fornian FB" panose="0207040306080B030204" pitchFamily="18" charset="0"/>
                        </a:rPr>
                        <a:t>Political</a:t>
                      </a:r>
                      <a:r>
                        <a:rPr lang="en-US" sz="1600" baseline="0" dirty="0" smtClean="0">
                          <a:latin typeface="Californian FB" panose="0207040306080B030204" pitchFamily="18" charset="0"/>
                        </a:rPr>
                        <a:t> Risk</a:t>
                      </a:r>
                      <a:endParaRPr lang="en-US" sz="16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49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Inter-Governmental Owned</a:t>
                      </a:r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 Fiber Network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No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Internal Gov’t Communications Connectivity –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No Sale of Service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Minimal 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83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Expanding</a:t>
                      </a:r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 Scope of Fiber Network to Other Governmental Entities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No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Inter-</a:t>
                      </a:r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Gov’t Communications Connectivity</a:t>
                      </a:r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 –</a:t>
                      </a:r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No Sale of Service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Minimal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23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Use</a:t>
                      </a:r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 of Unlicensed Spectrum Solutions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No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Use</a:t>
                      </a:r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 of Public Resource for Internal Operations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None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49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Deploy</a:t>
                      </a:r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Public</a:t>
                      </a:r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fornian FB" panose="0207040306080B030204" pitchFamily="18" charset="0"/>
                        </a:rPr>
                        <a:t>WiFi</a:t>
                      </a:r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 Internet Hotspots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No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Internal or External Public</a:t>
                      </a:r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 Connectivity Service</a:t>
                      </a:r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 – 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No Sale</a:t>
                      </a:r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 of Service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Low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8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Lease</a:t>
                      </a:r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 of Dark Fiber to Communications Firms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No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Non-Discriminatory Leases of</a:t>
                      </a:r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 Fiber Facilities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49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Provision</a:t>
                      </a:r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 of ISP </a:t>
                      </a:r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Service to Public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No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 Sale</a:t>
                      </a:r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of “Broadband</a:t>
                      </a:r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 Internet Access Service” –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latin typeface="Californian FB" panose="0207040306080B030204" pitchFamily="18" charset="0"/>
                        </a:rPr>
                        <a:t>Not Telecommunications Service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fornian FB" panose="0207040306080B030204" pitchFamily="18" charset="0"/>
                        </a:rPr>
                        <a:t>High</a:t>
                      </a:r>
                      <a:endParaRPr lang="en-US" sz="1400" dirty="0">
                        <a:latin typeface="Californian FB" panose="0207040306080B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FB7A-6A0C-49DC-BC14-FCA3BBF9395A}" type="slidenum">
              <a:rPr lang="en-US" sz="1200" smtClean="0">
                <a:latin typeface="Californian FB" panose="0207040306080B030204" pitchFamily="18" charset="0"/>
              </a:rPr>
              <a:t>8</a:t>
            </a:fld>
            <a:endParaRPr lang="en-US" sz="12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fornian FB" panose="0207040306080B030204" pitchFamily="18" charset="0"/>
              </a:rPr>
              <a:t>Examples of Public Purposes Supporting Government Investment in Fiber Networks</a:t>
            </a:r>
            <a:endParaRPr lang="en-US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alifornian FB" panose="0207040306080B030204" pitchFamily="18" charset="0"/>
              </a:rPr>
              <a:t>Use Fiber Network to Meet Government Functions: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Upgrade communications and information technology systems of governmental entities.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Expand </a:t>
            </a:r>
            <a:r>
              <a:rPr lang="en-US" dirty="0">
                <a:latin typeface="Californian FB" panose="0207040306080B030204" pitchFamily="18" charset="0"/>
              </a:rPr>
              <a:t>broadband capacity necessary to deliver government services to the </a:t>
            </a:r>
            <a:r>
              <a:rPr lang="en-US" dirty="0" smtClean="0">
                <a:latin typeface="Californian FB" panose="0207040306080B030204" pitchFamily="18" charset="0"/>
              </a:rPr>
              <a:t>public.</a:t>
            </a:r>
            <a:endParaRPr lang="en-US" dirty="0">
              <a:latin typeface="Californian FB" panose="0207040306080B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Meet growing needs for electronic storage for government </a:t>
            </a:r>
            <a:r>
              <a:rPr lang="en-US" dirty="0" smtClean="0">
                <a:latin typeface="Californian FB" panose="0207040306080B030204" pitchFamily="18" charset="0"/>
              </a:rPr>
              <a:t>organizations.</a:t>
            </a:r>
            <a:endParaRPr lang="en-US" dirty="0">
              <a:latin typeface="Californian FB" panose="0207040306080B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Improve public power </a:t>
            </a:r>
            <a:r>
              <a:rPr lang="en-US" dirty="0">
                <a:latin typeface="Californian FB" panose="0207040306080B030204" pitchFamily="18" charset="0"/>
              </a:rPr>
              <a:t>utility </a:t>
            </a:r>
            <a:r>
              <a:rPr lang="en-US" dirty="0" smtClean="0">
                <a:latin typeface="Californian FB" panose="0207040306080B030204" pitchFamily="18" charset="0"/>
              </a:rPr>
              <a:t>communications and cyber security network operations.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Adopt </a:t>
            </a:r>
            <a:r>
              <a:rPr lang="en-US" dirty="0">
                <a:latin typeface="Californian FB" panose="0207040306080B030204" pitchFamily="18" charset="0"/>
              </a:rPr>
              <a:t>information technology </a:t>
            </a:r>
            <a:r>
              <a:rPr lang="en-US" dirty="0" smtClean="0">
                <a:latin typeface="Californian FB" panose="0207040306080B030204" pitchFamily="18" charset="0"/>
              </a:rPr>
              <a:t>solutions </a:t>
            </a:r>
            <a:r>
              <a:rPr lang="en-US" dirty="0">
                <a:latin typeface="Californian FB" panose="0207040306080B030204" pitchFamily="18" charset="0"/>
              </a:rPr>
              <a:t>to implement </a:t>
            </a:r>
            <a:r>
              <a:rPr lang="en-US" dirty="0" smtClean="0">
                <a:latin typeface="Californian FB" panose="0207040306080B030204" pitchFamily="18" charset="0"/>
              </a:rPr>
              <a:t>state law required open-government mandates.</a:t>
            </a:r>
            <a:endParaRPr lang="en-US" dirty="0">
              <a:latin typeface="Californian FB" panose="0207040306080B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Support traffic light signal systems and transportation systems connectivity operations.</a:t>
            </a:r>
            <a:endParaRPr lang="en-US" dirty="0">
              <a:latin typeface="Californian FB" panose="0207040306080B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Deploy public safety radio </a:t>
            </a:r>
            <a:r>
              <a:rPr lang="en-US" dirty="0" smtClean="0">
                <a:latin typeface="Californian FB" panose="0207040306080B030204" pitchFamily="18" charset="0"/>
              </a:rPr>
              <a:t>system or command center to support </a:t>
            </a:r>
            <a:r>
              <a:rPr lang="en-US" dirty="0">
                <a:latin typeface="Californian FB" panose="0207040306080B030204" pitchFamily="18" charset="0"/>
              </a:rPr>
              <a:t>first </a:t>
            </a:r>
            <a:r>
              <a:rPr lang="en-US" dirty="0" smtClean="0">
                <a:latin typeface="Californian FB" panose="0207040306080B030204" pitchFamily="18" charset="0"/>
              </a:rPr>
              <a:t>responders and critical operations.</a:t>
            </a:r>
            <a:endParaRPr lang="en-US" dirty="0">
              <a:latin typeface="Californian FB" panose="0207040306080B0302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alifornian FB" panose="0207040306080B030204" pitchFamily="18" charset="0"/>
              </a:rPr>
              <a:t>Leverage Fiber Network for Economic Development Opportunities: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Establish broadband district as economic development incubator.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Use public spectrum to deploy public wireless </a:t>
            </a:r>
            <a:r>
              <a:rPr lang="en-US" dirty="0">
                <a:latin typeface="Californian FB" panose="0207040306080B030204" pitchFamily="18" charset="0"/>
              </a:rPr>
              <a:t>Internet </a:t>
            </a:r>
            <a:r>
              <a:rPr lang="en-US" dirty="0" smtClean="0">
                <a:latin typeface="Californian FB" panose="0207040306080B030204" pitchFamily="18" charset="0"/>
              </a:rPr>
              <a:t>access solutions to address homework divide.</a:t>
            </a:r>
            <a:endParaRPr lang="en-US" dirty="0">
              <a:latin typeface="Californian FB" panose="0207040306080B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Support </a:t>
            </a:r>
            <a:r>
              <a:rPr lang="en-US" dirty="0">
                <a:latin typeface="Californian FB" panose="0207040306080B030204" pitchFamily="18" charset="0"/>
              </a:rPr>
              <a:t>distant </a:t>
            </a:r>
            <a:r>
              <a:rPr lang="en-US" dirty="0" smtClean="0">
                <a:latin typeface="Californian FB" panose="0207040306080B030204" pitchFamily="18" charset="0"/>
              </a:rPr>
              <a:t>learning, telemedicine, and job training solutions.</a:t>
            </a:r>
            <a:endParaRPr lang="en-US" dirty="0">
              <a:latin typeface="Californian FB" panose="0207040306080B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Californian FB" panose="0207040306080B030204" pitchFamily="18" charset="0"/>
              </a:rPr>
              <a:t>Develop sustainable </a:t>
            </a:r>
            <a:r>
              <a:rPr lang="en-US" dirty="0">
                <a:latin typeface="Californian FB" panose="0207040306080B030204" pitchFamily="18" charset="0"/>
              </a:rPr>
              <a:t>digital </a:t>
            </a:r>
            <a:r>
              <a:rPr lang="en-US" dirty="0" smtClean="0">
                <a:latin typeface="Californian FB" panose="0207040306080B030204" pitchFamily="18" charset="0"/>
              </a:rPr>
              <a:t>literacy and digital inclusion programs.</a:t>
            </a:r>
            <a:endParaRPr lang="en-US" dirty="0">
              <a:latin typeface="Californian FB" panose="0207040306080B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latin typeface="Californian FB" panose="0207040306080B030204" pitchFamily="18" charset="0"/>
              </a:rPr>
              <a:t>Incentivize private sector deployment of broadband networks &amp; public-private </a:t>
            </a:r>
            <a:r>
              <a:rPr lang="en-US" dirty="0" smtClean="0">
                <a:latin typeface="Californian FB" panose="0207040306080B030204" pitchFamily="18" charset="0"/>
              </a:rPr>
              <a:t>partnerships.</a:t>
            </a:r>
            <a:endParaRPr lang="en-US" dirty="0">
              <a:latin typeface="Californian FB" panose="0207040306080B03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FB7A-6A0C-49DC-BC14-FCA3BBF9395A}" type="slidenum">
              <a:rPr lang="en-US" sz="1200" smtClean="0">
                <a:latin typeface="Californian FB" panose="0207040306080B030204" pitchFamily="18" charset="0"/>
              </a:rPr>
              <a:t>9</a:t>
            </a:fld>
            <a:endParaRPr lang="en-US" sz="12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2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10170</TotalTime>
  <Words>1276</Words>
  <Application>Microsoft Office PowerPoint</Application>
  <PresentationFormat>Widescreen</PresentationFormat>
  <Paragraphs>152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Californian FB</vt:lpstr>
      <vt:lpstr>Wingdings</vt:lpstr>
      <vt:lpstr>Retrospect</vt:lpstr>
      <vt:lpstr>Framework for Building Government-Owned Fiber Network</vt:lpstr>
      <vt:lpstr>Framework for Developing Community Broadband Strategy</vt:lpstr>
      <vt:lpstr>Depiction of Broadband Strategy Framework </vt:lpstr>
      <vt:lpstr>Partial Fiber Network Deployment – Most Communities</vt:lpstr>
      <vt:lpstr>Examples of Government-Owned Community Fiber Network Projects </vt:lpstr>
      <vt:lpstr>Roadmap to Building Government-Owned Community Fiber Network</vt:lpstr>
      <vt:lpstr>Community Fiber Network Multi-Facetted Strategy</vt:lpstr>
      <vt:lpstr>Understanding Limits of State Law</vt:lpstr>
      <vt:lpstr>Examples of Public Purposes Supporting Government Investment in Fiber Networks</vt:lpstr>
      <vt:lpstr>Investing in Community Fiber Networks Makes Good Business Sense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 to Local Broadband Connectivity</dc:title>
  <dc:creator>Garcia, Gabriel</dc:creator>
  <cp:lastModifiedBy>Byus, Kent</cp:lastModifiedBy>
  <cp:revision>91</cp:revision>
  <cp:lastPrinted>2018-09-18T00:39:13Z</cp:lastPrinted>
  <dcterms:created xsi:type="dcterms:W3CDTF">2018-07-05T16:40:24Z</dcterms:created>
  <dcterms:modified xsi:type="dcterms:W3CDTF">2018-09-19T13:45:02Z</dcterms:modified>
</cp:coreProperties>
</file>