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72" r:id="rId6"/>
    <p:sldId id="273" r:id="rId7"/>
    <p:sldId id="260" r:id="rId8"/>
    <p:sldId id="261" r:id="rId9"/>
    <p:sldId id="262" r:id="rId10"/>
    <p:sldId id="264" r:id="rId11"/>
    <p:sldId id="265" r:id="rId12"/>
    <p:sldId id="266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A46"/>
    <a:srgbClr val="261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2" autoAdjust="0"/>
    <p:restoredTop sz="77977" autoAdjust="0"/>
  </p:normalViewPr>
  <p:slideViewPr>
    <p:cSldViewPr snapToGrid="0">
      <p:cViewPr varScale="1">
        <p:scale>
          <a:sx n="78" d="100"/>
          <a:sy n="78" d="100"/>
        </p:scale>
        <p:origin x="10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3DBDD-A833-458C-B6AF-B958C0A6724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EEFA4-AD51-4092-9975-985B0E506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5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s.uli.org/wp-content/uploads/sites/125/ULI-Documents/Estimating-the-Effect-of-FORTIFIED-Home%E2%84%A2-Construction-on-Home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IBHS</a:t>
            </a:r>
            <a:r>
              <a:rPr lang="en-US" baseline="0" dirty="0" smtClean="0"/>
              <a:t> = Institute for Business and Home 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EEFA4-AD51-4092-9975-985B0E506E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0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Estimating the Effect of FORTIFIED Home™ Construction on Home Resale Value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,” investigated the sales of 321 homes from 2004 to 2015, 22 percent of which were built or retrofitted according to FORTIFIED standards.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EEFA4-AD51-4092-9975-985B0E506E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9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7FD-8A83-45D8-B7A2-08B14505286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3082-3050-4D39-8D77-403457CA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3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7FD-8A83-45D8-B7A2-08B14505286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3082-3050-4D39-8D77-403457CA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3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7FD-8A83-45D8-B7A2-08B14505286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3082-3050-4D39-8D77-403457CA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4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7FD-8A83-45D8-B7A2-08B14505286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3082-3050-4D39-8D77-403457CA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4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7FD-8A83-45D8-B7A2-08B14505286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3082-3050-4D39-8D77-403457CA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6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7FD-8A83-45D8-B7A2-08B14505286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3082-3050-4D39-8D77-403457CA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6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7FD-8A83-45D8-B7A2-08B14505286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3082-3050-4D39-8D77-403457CA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4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7FD-8A83-45D8-B7A2-08B14505286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3082-3050-4D39-8D77-403457CA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5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7FD-8A83-45D8-B7A2-08B14505286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3082-3050-4D39-8D77-403457CA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5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7FD-8A83-45D8-B7A2-08B14505286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3082-3050-4D39-8D77-403457CA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7FD-8A83-45D8-B7A2-08B14505286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3082-3050-4D39-8D77-403457CA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7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857FD-8A83-45D8-B7A2-08B14505286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63082-3050-4D39-8D77-403457CA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5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2.wp.com/disastersafety.org/wp-content/uploads/2018/03/rating-the-states-2018_map.png?fit=900,942&amp;ssl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disastersafety.org/wp-content/uploads/2018/03/ibhs-rating-the-states-2018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ebreprints.djreprints.com/435598048235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static01.nyt.com/images/2018/10/15/us/15MICHAEL-HOUSE-1/15MICHAEL-HOUSE-1-articleLarge.jpg?quality=75&amp;auto=webp&amp;disable=upsc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8879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223" y="47633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Should </a:t>
            </a:r>
            <a:r>
              <a:rPr lang="en-U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We </a:t>
            </a:r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  <a:r>
              <a:rPr lang="en-U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uild </a:t>
            </a:r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for the </a:t>
            </a:r>
            <a:r>
              <a:rPr lang="en-U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“Big </a:t>
            </a:r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O</a:t>
            </a:r>
            <a:r>
              <a:rPr lang="en-U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</a:t>
            </a:r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”?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223" y="6494520"/>
            <a:ext cx="8661333" cy="363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rgbClr val="002060"/>
                </a:solidFill>
              </a:rPr>
              <a:t>Photo Credit: </a:t>
            </a:r>
            <a:r>
              <a:rPr lang="en-US" sz="1600" dirty="0">
                <a:solidFill>
                  <a:srgbClr val="002060"/>
                </a:solidFill>
              </a:rPr>
              <a:t>Mexico Beach, Florida, after Hurricane Michael; taken by </a:t>
            </a:r>
            <a:r>
              <a:rPr lang="en-US" sz="1600" i="1" dirty="0">
                <a:solidFill>
                  <a:srgbClr val="002060"/>
                </a:solidFill>
              </a:rPr>
              <a:t>New York Times</a:t>
            </a:r>
            <a:r>
              <a:rPr lang="en-US" sz="1600" dirty="0">
                <a:solidFill>
                  <a:srgbClr val="002060"/>
                </a:solidFill>
              </a:rPr>
              <a:t>, 10/11/2018.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247135" y="1701953"/>
            <a:ext cx="89092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 Torres             Jim Lee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City of Rockport              Texas A&amp;M University-Corpus Christi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3872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96" y="387704"/>
            <a:ext cx="8146717" cy="1068563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 of Higher Building Standards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4797" y="812799"/>
            <a:ext cx="7758994" cy="83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benefits worth the costs?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124" y="1168705"/>
            <a:ext cx="3143250" cy="22098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09768" y="3587751"/>
            <a:ext cx="3234207" cy="306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to 3% of new construction costs (lower for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stricter existing building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code)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Retrofits cost more at up to 24 cents per sq. ft.</a:t>
            </a: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FEMA’s P-804 program can fund up to 75% of project costs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801"/>
          <a:stretch/>
        </p:blipFill>
        <p:spPr>
          <a:xfrm>
            <a:off x="658237" y="1456267"/>
            <a:ext cx="3849910" cy="527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7712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97" y="387704"/>
            <a:ext cx="8196144" cy="10685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 of Higher Building Standards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812800"/>
            <a:ext cx="7758994" cy="83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benefits worth the costs?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09768" y="3587751"/>
            <a:ext cx="3234207" cy="306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Lower insurance premiums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Increases the value of a home by nearly 7%, holding all other variables constant (Univ. of Alabama study)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Reduces potential structural damage and personal property losses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246" y="1186040"/>
            <a:ext cx="314325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92" y="1432326"/>
            <a:ext cx="3599593" cy="49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3636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42" y="365126"/>
            <a:ext cx="6943725" cy="4000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0324" y="3336324"/>
            <a:ext cx="5375190" cy="506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1700" y="2876550"/>
            <a:ext cx="69723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5364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6352-6202-4E0C-9E07-5A6FE55F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9046F-31D2-4EDE-B848-6D7C20E78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E09C96F0-8CEA-4D37-9215-B55686948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63"/>
            <a:ext cx="9144000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i0.wp.com/disastersafety.org/wp-content/uploads/2018/08/ibhs-harvey-graphic-full.png?fit=1201%2C2751&amp;ssl=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61"/>
          <a:stretch/>
        </p:blipFill>
        <p:spPr bwMode="auto">
          <a:xfrm>
            <a:off x="225780" y="0"/>
            <a:ext cx="8696020" cy="6919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23825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i0.wp.com/disastersafety.org/wp-content/uploads/2018/08/ibhs-harvey-graphic-full.png?fit=1201%2C2751&amp;ssl=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7" b="34445"/>
          <a:stretch/>
        </p:blipFill>
        <p:spPr bwMode="auto">
          <a:xfrm>
            <a:off x="-33535" y="19318"/>
            <a:ext cx="9211070" cy="542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8329">
            <a:off x="7003410" y="4566200"/>
            <a:ext cx="1654803" cy="2155195"/>
          </a:xfrm>
          <a:prstGeom prst="rect">
            <a:avLst/>
          </a:prstGeom>
          <a:scene3d>
            <a:camera prst="orthographicFront">
              <a:rot lat="2043183" lon="20972801" rev="20505722"/>
            </a:camera>
            <a:lightRig rig="threePt" dir="t"/>
          </a:scene3d>
        </p:spPr>
      </p:pic>
      <p:pic>
        <p:nvPicPr>
          <p:cNvPr id="7" name="Picture 6" descr="https://i0.wp.com/disastersafety.org/wp-content/uploads/2018/08/ibhs-harvey-graphic-full.png?fit=1201%2C2751&amp;ssl=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62" r="25273" b="1"/>
          <a:stretch/>
        </p:blipFill>
        <p:spPr bwMode="auto">
          <a:xfrm>
            <a:off x="-33535" y="5426338"/>
            <a:ext cx="6023249" cy="1483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56960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i0.wp.com/disastersafety.org/wp-content/uploads/2018/08/ibhs-harvey-graphic-full.png?fit=1201%2C2751&amp;ssl=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4" b="1"/>
          <a:stretch/>
        </p:blipFill>
        <p:spPr bwMode="auto">
          <a:xfrm>
            <a:off x="609592" y="-1"/>
            <a:ext cx="8060267" cy="6861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82093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97" y="387704"/>
            <a:ext cx="7886700" cy="10685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6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Mitigation Programs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812800"/>
            <a:ext cx="7758994" cy="83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benefits worth the costs?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1" y="1663671"/>
            <a:ext cx="8058150" cy="55783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2017 Interim study of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2005 Mitigation Saves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report by the National Institute of Building Sciences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Multihazard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Mitigation Council: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07820"/>
            <a:ext cx="6848475" cy="3362325"/>
          </a:xfrm>
          <a:prstGeom prst="rect">
            <a:avLst/>
          </a:prstGeom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564797" y="2428905"/>
            <a:ext cx="8058150" cy="557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Benefit-Cost Ratio:</a:t>
            </a:r>
          </a:p>
          <a:p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702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97" y="387704"/>
            <a:ext cx="7886700" cy="10685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6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Mitigation Programs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812800"/>
            <a:ext cx="7758994" cy="83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benefits worth the costs?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1" y="1663671"/>
            <a:ext cx="8058150" cy="55783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2017 Interim study of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2005 Mitigation Saves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report by the National Institute of Building Sciences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Multihazard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Mitigation Council: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64797" y="2428905"/>
            <a:ext cx="8058150" cy="557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Benefit-Cost Ratio: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121" y="2915716"/>
            <a:ext cx="5367427" cy="3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9122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Building Code Assessment</a:t>
            </a:r>
          </a:p>
        </p:txBody>
      </p:sp>
      <p:pic>
        <p:nvPicPr>
          <p:cNvPr id="4" name="Picture 3" descr="https://i2.wp.com/disastersafety.org/wp-content/uploads/2018/03/rating-the-states-2018_map.png?fit=978%2C1024&amp;ssl=1">
            <a:hlinkClick r:id="rId2" tgtFrame="&quot;_self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6"/>
          <a:stretch/>
        </p:blipFill>
        <p:spPr bwMode="auto">
          <a:xfrm>
            <a:off x="3404552" y="1834004"/>
            <a:ext cx="5739448" cy="499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i0.wp.com/disastersafety.org/wp-content/uploads/2018/03/rating-the-states-cover-2018.png?fit=603%2C764&amp;ssl=1">
            <a:hlinkClick r:id="rId4" tgtFrame="&quot;_blank&quot;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60" y="3924629"/>
            <a:ext cx="1837944" cy="2328672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300000" rev="900000"/>
            </a:camera>
            <a:lightRig rig="threePt" dir="t"/>
          </a:scene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69156"/>
            <a:ext cx="6822017" cy="208844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IBHS evaluated 47 key data points to assess the effectiveness of the states’ residential building code programs: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adoption and enforcement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official training and certification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licensing requirements for construction trades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7609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disastersafety.org/wp-content/uploads/2018/05/wsj-fortified-homepage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08472" cy="606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https://disastersafety.org/wp-content/uploads/2018/05/wsj-words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5" y="6068091"/>
            <a:ext cx="3886200" cy="3627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509" y="5895054"/>
            <a:ext cx="4066823" cy="5357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769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4" y="3878"/>
            <a:ext cx="8131528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building standards matter?</a:t>
            </a:r>
          </a:p>
        </p:txBody>
      </p:sp>
      <p:pic>
        <p:nvPicPr>
          <p:cNvPr id="4" name="fortified_bigtop2_100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>
                  <p14:fade in="2000" out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66681"/>
            <a:ext cx="9240539" cy="5193183"/>
          </a:xfrm>
        </p:spPr>
      </p:pic>
    </p:spTree>
    <p:extLst>
      <p:ext uri="{BB962C8B-B14F-4D97-AF65-F5344CB8AC3E}">
        <p14:creationId xmlns:p14="http://schemas.microsoft.com/office/powerpoint/2010/main" val="814362827"/>
      </p:ext>
    </p:extLst>
  </p:cSld>
  <p:clrMapOvr>
    <a:masterClrMapping/>
  </p:clrMapOvr>
  <p:transition spd="slow" advClick="0" advTm="4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293</Words>
  <Application>Microsoft Office PowerPoint</Application>
  <PresentationFormat>On-screen Show (4:3)</PresentationFormat>
  <Paragraphs>34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Wingdings</vt:lpstr>
      <vt:lpstr>Office Theme</vt:lpstr>
      <vt:lpstr>Should We Build for the “Big One”?</vt:lpstr>
      <vt:lpstr>PowerPoint Presentation</vt:lpstr>
      <vt:lpstr>PowerPoint Presentation</vt:lpstr>
      <vt:lpstr>PowerPoint Presentation</vt:lpstr>
      <vt:lpstr>Mitigation Programs </vt:lpstr>
      <vt:lpstr>Mitigation Programs </vt:lpstr>
      <vt:lpstr>Building Code Assessment</vt:lpstr>
      <vt:lpstr>PowerPoint Presentation</vt:lpstr>
      <vt:lpstr>How do building standards matter?</vt:lpstr>
      <vt:lpstr>Economics of Higher Building Standards </vt:lpstr>
      <vt:lpstr>Economics of Higher Building Standards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we build a house for the “big one”?</dc:title>
  <dc:creator>Lee, Jim</dc:creator>
  <cp:lastModifiedBy>Lee, Jim</cp:lastModifiedBy>
  <cp:revision>24</cp:revision>
  <dcterms:created xsi:type="dcterms:W3CDTF">2018-11-04T20:19:39Z</dcterms:created>
  <dcterms:modified xsi:type="dcterms:W3CDTF">2018-11-26T22:22:53Z</dcterms:modified>
</cp:coreProperties>
</file>