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33"/>
  </p:notesMasterIdLst>
  <p:handoutMasterIdLst>
    <p:handoutMasterId r:id="rId34"/>
  </p:handoutMasterIdLst>
  <p:sldIdLst>
    <p:sldId id="319" r:id="rId3"/>
    <p:sldId id="390" r:id="rId4"/>
    <p:sldId id="389" r:id="rId5"/>
    <p:sldId id="395" r:id="rId6"/>
    <p:sldId id="396" r:id="rId7"/>
    <p:sldId id="317" r:id="rId8"/>
    <p:sldId id="262" r:id="rId9"/>
    <p:sldId id="391" r:id="rId10"/>
    <p:sldId id="357" r:id="rId11"/>
    <p:sldId id="353" r:id="rId12"/>
    <p:sldId id="306" r:id="rId13"/>
    <p:sldId id="354" r:id="rId14"/>
    <p:sldId id="356" r:id="rId15"/>
    <p:sldId id="392" r:id="rId16"/>
    <p:sldId id="394" r:id="rId17"/>
    <p:sldId id="397" r:id="rId18"/>
    <p:sldId id="398" r:id="rId19"/>
    <p:sldId id="382" r:id="rId20"/>
    <p:sldId id="385" r:id="rId21"/>
    <p:sldId id="352" r:id="rId22"/>
    <p:sldId id="358" r:id="rId23"/>
    <p:sldId id="399" r:id="rId24"/>
    <p:sldId id="363" r:id="rId25"/>
    <p:sldId id="338" r:id="rId26"/>
    <p:sldId id="366" r:id="rId27"/>
    <p:sldId id="364" r:id="rId28"/>
    <p:sldId id="400" r:id="rId29"/>
    <p:sldId id="367" r:id="rId30"/>
    <p:sldId id="368" r:id="rId31"/>
    <p:sldId id="381"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2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8772" autoAdjust="0"/>
    <p:restoredTop sz="93417" autoAdjust="0"/>
  </p:normalViewPr>
  <p:slideViewPr>
    <p:cSldViewPr snapToGrid="0" snapToObjects="1">
      <p:cViewPr varScale="1">
        <p:scale>
          <a:sx n="80" d="100"/>
          <a:sy n="80" d="100"/>
        </p:scale>
        <p:origin x="652"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1eas01\AppData\Local\Microsoft\Windows\Temporary%20Internet%20Files\Content.Outlook\NA5JD5MF\jobpolarization_tuzemenwillis_2016_09%20(00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groves\AppData\Local\Microsoft\Windows\Temporary%20Internet%20Files\Content.Outlook\HFE4Q67Q\JobGrowth_1979-2014_ACS_new%20(00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effectLst>
                  <a:outerShdw blurRad="38100" dist="38100" dir="2700000" algn="tl">
                    <a:srgbClr val="000000">
                      <a:alpha val="43137"/>
                    </a:srgbClr>
                  </a:outerShdw>
                </a:effectLst>
              </a:rPr>
              <a:t>Employment Shares by Skill Level</a:t>
            </a:r>
            <a:r>
              <a:rPr lang="en-US" sz="2400" baseline="0" dirty="0">
                <a:effectLst>
                  <a:outerShdw blurRad="38100" dist="38100" dir="2700000" algn="tl">
                    <a:srgbClr val="000000">
                      <a:alpha val="43137"/>
                    </a:srgbClr>
                  </a:outerShdw>
                </a:effectLst>
              </a:rPr>
              <a:t>  </a:t>
            </a:r>
          </a:p>
          <a:p>
            <a:pPr>
              <a:defRPr/>
            </a:pPr>
            <a:r>
              <a:rPr lang="en-US" sz="1200" i="0" baseline="0" dirty="0"/>
              <a:t>January 1979 - September 2016</a:t>
            </a:r>
            <a:endParaRPr lang="en-US" sz="1200" i="0" dirty="0"/>
          </a:p>
        </c:rich>
      </c:tx>
      <c:layout>
        <c:manualLayout>
          <c:xMode val="edge"/>
          <c:yMode val="edge"/>
          <c:x val="0.24572857184321376"/>
          <c:y val="4.99892926586503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817547162000708E-2"/>
          <c:y val="0.1941662673275292"/>
          <c:w val="0.9196808264135522"/>
          <c:h val="0.66011595020755909"/>
        </c:manualLayout>
      </c:layout>
      <c:areaChart>
        <c:grouping val="stacked"/>
        <c:varyColors val="0"/>
        <c:ser>
          <c:idx val="0"/>
          <c:order val="0"/>
          <c:tx>
            <c:strRef>
              <c:f>'[jobpolarization_tuzemenwillis_2016_09 (003).xlsx]Sheet1'!$B$1</c:f>
              <c:strCache>
                <c:ptCount val="1"/>
                <c:pt idx="0">
                  <c:v>Low-Skill Occupations</c:v>
                </c:pt>
              </c:strCache>
            </c:strRef>
          </c:tx>
          <c:spPr>
            <a:solidFill>
              <a:schemeClr val="accent2"/>
            </a:solidFill>
            <a:ln>
              <a:noFill/>
            </a:ln>
            <a:effectLst/>
          </c:spPr>
          <c:cat>
            <c:numRef>
              <c:f>'[jobpolarization_tuzemenwillis_2016_09 (003).xlsx]Sheet1'!$A$2:$A$39</c:f>
              <c:numCache>
                <c:formatCode>General</c:formatCode>
                <c:ptCount val="38"/>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numCache>
            </c:numRef>
          </c:cat>
          <c:val>
            <c:numRef>
              <c:f>'[jobpolarization_tuzemenwillis_2016_09 (003).xlsx]Sheet1'!$B$2:$B$39</c:f>
              <c:numCache>
                <c:formatCode>General</c:formatCode>
                <c:ptCount val="38"/>
                <c:pt idx="0">
                  <c:v>13.76795574119506</c:v>
                </c:pt>
                <c:pt idx="1">
                  <c:v>13.892303474079929</c:v>
                </c:pt>
                <c:pt idx="2">
                  <c:v>14.10274218182203</c:v>
                </c:pt>
                <c:pt idx="3">
                  <c:v>14.55061981232884</c:v>
                </c:pt>
                <c:pt idx="4">
                  <c:v>14.66413000836967</c:v>
                </c:pt>
                <c:pt idx="5">
                  <c:v>14.3406153249841</c:v>
                </c:pt>
                <c:pt idx="6">
                  <c:v>14.19834440835422</c:v>
                </c:pt>
                <c:pt idx="7">
                  <c:v>14.052635375070951</c:v>
                </c:pt>
                <c:pt idx="8">
                  <c:v>14.023952883270111</c:v>
                </c:pt>
                <c:pt idx="9">
                  <c:v>13.89654500836224</c:v>
                </c:pt>
                <c:pt idx="10">
                  <c:v>13.80069616757747</c:v>
                </c:pt>
                <c:pt idx="11">
                  <c:v>14.056082016856161</c:v>
                </c:pt>
                <c:pt idx="12">
                  <c:v>14.402059334243329</c:v>
                </c:pt>
                <c:pt idx="13">
                  <c:v>14.55105446636084</c:v>
                </c:pt>
                <c:pt idx="14">
                  <c:v>14.838101822637119</c:v>
                </c:pt>
                <c:pt idx="15">
                  <c:v>14.50861707172632</c:v>
                </c:pt>
                <c:pt idx="16">
                  <c:v>14.289334119303559</c:v>
                </c:pt>
                <c:pt idx="17">
                  <c:v>14.278461680194379</c:v>
                </c:pt>
                <c:pt idx="18">
                  <c:v>14.278400439065461</c:v>
                </c:pt>
                <c:pt idx="19">
                  <c:v>14.251441699094901</c:v>
                </c:pt>
                <c:pt idx="20">
                  <c:v>14.089534693391901</c:v>
                </c:pt>
                <c:pt idx="21">
                  <c:v>14.155229466922099</c:v>
                </c:pt>
                <c:pt idx="22">
                  <c:v>14.2783960970671</c:v>
                </c:pt>
                <c:pt idx="23">
                  <c:v>14.757352382553499</c:v>
                </c:pt>
                <c:pt idx="24">
                  <c:v>16.501108285916001</c:v>
                </c:pt>
                <c:pt idx="25">
                  <c:v>16.7897518217437</c:v>
                </c:pt>
                <c:pt idx="26">
                  <c:v>16.744966135890401</c:v>
                </c:pt>
                <c:pt idx="27">
                  <c:v>16.821504695802101</c:v>
                </c:pt>
                <c:pt idx="28">
                  <c:v>16.885468722624498</c:v>
                </c:pt>
                <c:pt idx="29">
                  <c:v>17.190680075656701</c:v>
                </c:pt>
                <c:pt idx="30">
                  <c:v>18.0252355096525</c:v>
                </c:pt>
                <c:pt idx="31">
                  <c:v>18.161593094242001</c:v>
                </c:pt>
                <c:pt idx="32">
                  <c:v>18.125600034000499</c:v>
                </c:pt>
                <c:pt idx="33">
                  <c:v>18.221937646380301</c:v>
                </c:pt>
                <c:pt idx="34">
                  <c:v>18.395887081425101</c:v>
                </c:pt>
                <c:pt idx="35">
                  <c:v>18.0808220030912</c:v>
                </c:pt>
                <c:pt idx="36">
                  <c:v>17.78754056858638</c:v>
                </c:pt>
                <c:pt idx="37">
                  <c:v>18.1961077075999</c:v>
                </c:pt>
              </c:numCache>
            </c:numRef>
          </c:val>
          <c:extLst xmlns:c16r2="http://schemas.microsoft.com/office/drawing/2015/06/chart">
            <c:ext xmlns:c16="http://schemas.microsoft.com/office/drawing/2014/chart" uri="{C3380CC4-5D6E-409C-BE32-E72D297353CC}">
              <c16:uniqueId val="{00000000-FA62-404B-AEB8-E3C1034ED3FE}"/>
            </c:ext>
          </c:extLst>
        </c:ser>
        <c:ser>
          <c:idx val="1"/>
          <c:order val="1"/>
          <c:tx>
            <c:strRef>
              <c:f>'[jobpolarization_tuzemenwillis_2016_09 (003).xlsx]Sheet1'!$C$1</c:f>
              <c:strCache>
                <c:ptCount val="1"/>
                <c:pt idx="0">
                  <c:v>Middle-Skill Occupations</c:v>
                </c:pt>
              </c:strCache>
            </c:strRef>
          </c:tx>
          <c:spPr>
            <a:solidFill>
              <a:srgbClr val="92D050"/>
            </a:solidFill>
            <a:ln>
              <a:noFill/>
            </a:ln>
            <a:effectLst/>
          </c:spPr>
          <c:cat>
            <c:numRef>
              <c:f>'[jobpolarization_tuzemenwillis_2016_09 (003).xlsx]Sheet1'!$A$2:$A$39</c:f>
              <c:numCache>
                <c:formatCode>General</c:formatCode>
                <c:ptCount val="38"/>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numCache>
            </c:numRef>
          </c:cat>
          <c:val>
            <c:numRef>
              <c:f>'[jobpolarization_tuzemenwillis_2016_09 (003).xlsx]Sheet1'!$C$2:$C$39</c:f>
              <c:numCache>
                <c:formatCode>General</c:formatCode>
                <c:ptCount val="38"/>
                <c:pt idx="0">
                  <c:v>61.073584771359222</c:v>
                </c:pt>
                <c:pt idx="1">
                  <c:v>60.061768059294543</c:v>
                </c:pt>
                <c:pt idx="2">
                  <c:v>59.36433124398414</c:v>
                </c:pt>
                <c:pt idx="3">
                  <c:v>58.04500414425047</c:v>
                </c:pt>
                <c:pt idx="4">
                  <c:v>58.928923686480701</c:v>
                </c:pt>
                <c:pt idx="5">
                  <c:v>59.089551070791003</c:v>
                </c:pt>
                <c:pt idx="6">
                  <c:v>58.721596315960902</c:v>
                </c:pt>
                <c:pt idx="7">
                  <c:v>58.685900751275078</c:v>
                </c:pt>
                <c:pt idx="8">
                  <c:v>58.447972865357222</c:v>
                </c:pt>
                <c:pt idx="9">
                  <c:v>57.84728168974663</c:v>
                </c:pt>
                <c:pt idx="10">
                  <c:v>57.490790436317113</c:v>
                </c:pt>
                <c:pt idx="11">
                  <c:v>57.164258334768022</c:v>
                </c:pt>
                <c:pt idx="12">
                  <c:v>56.246919531525442</c:v>
                </c:pt>
                <c:pt idx="13">
                  <c:v>55.618091916958669</c:v>
                </c:pt>
                <c:pt idx="14">
                  <c:v>55.106628429529621</c:v>
                </c:pt>
                <c:pt idx="15">
                  <c:v>54.938490207599607</c:v>
                </c:pt>
                <c:pt idx="16">
                  <c:v>54.397243386457902</c:v>
                </c:pt>
                <c:pt idx="17">
                  <c:v>54.027523350576203</c:v>
                </c:pt>
                <c:pt idx="18">
                  <c:v>53.616211018797472</c:v>
                </c:pt>
                <c:pt idx="19">
                  <c:v>53.099904373425098</c:v>
                </c:pt>
                <c:pt idx="20">
                  <c:v>52.399924639405107</c:v>
                </c:pt>
                <c:pt idx="21">
                  <c:v>52.284716201894199</c:v>
                </c:pt>
                <c:pt idx="22">
                  <c:v>51.331146344156899</c:v>
                </c:pt>
                <c:pt idx="23">
                  <c:v>50.580418338302003</c:v>
                </c:pt>
                <c:pt idx="24">
                  <c:v>49.629288731376199</c:v>
                </c:pt>
                <c:pt idx="25">
                  <c:v>49.261951826090304</c:v>
                </c:pt>
                <c:pt idx="26">
                  <c:v>49.318444826885703</c:v>
                </c:pt>
                <c:pt idx="27">
                  <c:v>49.072968979999899</c:v>
                </c:pt>
                <c:pt idx="28">
                  <c:v>48.353126427451492</c:v>
                </c:pt>
                <c:pt idx="29">
                  <c:v>47.209996937168903</c:v>
                </c:pt>
                <c:pt idx="30">
                  <c:v>45.472866235305602</c:v>
                </c:pt>
                <c:pt idx="31">
                  <c:v>45.408563226496803</c:v>
                </c:pt>
                <c:pt idx="32">
                  <c:v>45.056499258636379</c:v>
                </c:pt>
                <c:pt idx="33">
                  <c:v>44.708648525390203</c:v>
                </c:pt>
                <c:pt idx="34">
                  <c:v>44.527259153608377</c:v>
                </c:pt>
                <c:pt idx="35">
                  <c:v>44.400882025477799</c:v>
                </c:pt>
                <c:pt idx="36">
                  <c:v>44.007030692081898</c:v>
                </c:pt>
                <c:pt idx="37">
                  <c:v>43.247226040181602</c:v>
                </c:pt>
              </c:numCache>
            </c:numRef>
          </c:val>
          <c:extLst xmlns:c16r2="http://schemas.microsoft.com/office/drawing/2015/06/chart">
            <c:ext xmlns:c16="http://schemas.microsoft.com/office/drawing/2014/chart" uri="{C3380CC4-5D6E-409C-BE32-E72D297353CC}">
              <c16:uniqueId val="{00000001-FA62-404B-AEB8-E3C1034ED3FE}"/>
            </c:ext>
          </c:extLst>
        </c:ser>
        <c:ser>
          <c:idx val="2"/>
          <c:order val="2"/>
          <c:tx>
            <c:strRef>
              <c:f>'[jobpolarization_tuzemenwillis_2016_09 (003).xlsx]Sheet1'!$D$1</c:f>
              <c:strCache>
                <c:ptCount val="1"/>
                <c:pt idx="0">
                  <c:v>High-Skill Occupations</c:v>
                </c:pt>
              </c:strCache>
            </c:strRef>
          </c:tx>
          <c:spPr>
            <a:solidFill>
              <a:schemeClr val="accent1">
                <a:lumMod val="50000"/>
              </a:schemeClr>
            </a:solidFill>
            <a:ln>
              <a:noFill/>
            </a:ln>
            <a:effectLst/>
          </c:spPr>
          <c:cat>
            <c:numRef>
              <c:f>'[jobpolarization_tuzemenwillis_2016_09 (003).xlsx]Sheet1'!$A$2:$A$39</c:f>
              <c:numCache>
                <c:formatCode>General</c:formatCode>
                <c:ptCount val="38"/>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numCache>
            </c:numRef>
          </c:cat>
          <c:val>
            <c:numRef>
              <c:f>'[jobpolarization_tuzemenwillis_2016_09 (003).xlsx]Sheet1'!$D$2:$D$39</c:f>
              <c:numCache>
                <c:formatCode>General</c:formatCode>
                <c:ptCount val="38"/>
                <c:pt idx="0">
                  <c:v>25.1584594874457</c:v>
                </c:pt>
                <c:pt idx="1">
                  <c:v>26.045928466625501</c:v>
                </c:pt>
                <c:pt idx="2">
                  <c:v>26.532926574193819</c:v>
                </c:pt>
                <c:pt idx="3">
                  <c:v>27.40437604342069</c:v>
                </c:pt>
                <c:pt idx="4">
                  <c:v>26.406946305149621</c:v>
                </c:pt>
                <c:pt idx="5">
                  <c:v>26.56983360422489</c:v>
                </c:pt>
                <c:pt idx="6">
                  <c:v>27.080059275684881</c:v>
                </c:pt>
                <c:pt idx="7">
                  <c:v>27.26146387365397</c:v>
                </c:pt>
                <c:pt idx="8">
                  <c:v>27.528074251372669</c:v>
                </c:pt>
                <c:pt idx="9">
                  <c:v>28.256173301891071</c:v>
                </c:pt>
                <c:pt idx="10">
                  <c:v>28.70851339610541</c:v>
                </c:pt>
                <c:pt idx="11">
                  <c:v>28.779659648375819</c:v>
                </c:pt>
                <c:pt idx="12">
                  <c:v>29.351021134231239</c:v>
                </c:pt>
                <c:pt idx="13">
                  <c:v>29.8308536166805</c:v>
                </c:pt>
                <c:pt idx="14">
                  <c:v>30.05526974783325</c:v>
                </c:pt>
                <c:pt idx="15">
                  <c:v>30.55289272067408</c:v>
                </c:pt>
                <c:pt idx="16">
                  <c:v>31.313422494238541</c:v>
                </c:pt>
                <c:pt idx="17">
                  <c:v>31.694014969229439</c:v>
                </c:pt>
                <c:pt idx="18">
                  <c:v>32.105388542137042</c:v>
                </c:pt>
                <c:pt idx="19">
                  <c:v>32.648653927480012</c:v>
                </c:pt>
                <c:pt idx="20">
                  <c:v>33.510540667202982</c:v>
                </c:pt>
                <c:pt idx="21">
                  <c:v>33.5600543311837</c:v>
                </c:pt>
                <c:pt idx="22">
                  <c:v>34.390457558775999</c:v>
                </c:pt>
                <c:pt idx="23">
                  <c:v>34.662229279144498</c:v>
                </c:pt>
                <c:pt idx="24">
                  <c:v>33.869602982707811</c:v>
                </c:pt>
                <c:pt idx="25">
                  <c:v>33.948296352165997</c:v>
                </c:pt>
                <c:pt idx="26">
                  <c:v>33.936589037223897</c:v>
                </c:pt>
                <c:pt idx="27">
                  <c:v>34.105526324198003</c:v>
                </c:pt>
                <c:pt idx="28">
                  <c:v>34.761404849923998</c:v>
                </c:pt>
                <c:pt idx="29">
                  <c:v>35.599322987174403</c:v>
                </c:pt>
                <c:pt idx="30">
                  <c:v>36.501898255041887</c:v>
                </c:pt>
                <c:pt idx="31">
                  <c:v>36.429843679261182</c:v>
                </c:pt>
                <c:pt idx="32">
                  <c:v>36.81790070736308</c:v>
                </c:pt>
                <c:pt idx="33">
                  <c:v>37.069413828229401</c:v>
                </c:pt>
                <c:pt idx="34">
                  <c:v>37.076853764966494</c:v>
                </c:pt>
                <c:pt idx="35">
                  <c:v>37.518295971431002</c:v>
                </c:pt>
                <c:pt idx="36">
                  <c:v>38.205428739331602</c:v>
                </c:pt>
                <c:pt idx="37">
                  <c:v>38.556666252218477</c:v>
                </c:pt>
              </c:numCache>
            </c:numRef>
          </c:val>
          <c:extLst xmlns:c16r2="http://schemas.microsoft.com/office/drawing/2015/06/chart">
            <c:ext xmlns:c16="http://schemas.microsoft.com/office/drawing/2014/chart" uri="{C3380CC4-5D6E-409C-BE32-E72D297353CC}">
              <c16:uniqueId val="{00000002-FA62-404B-AEB8-E3C1034ED3FE}"/>
            </c:ext>
          </c:extLst>
        </c:ser>
        <c:dLbls>
          <c:showLegendKey val="0"/>
          <c:showVal val="0"/>
          <c:showCatName val="0"/>
          <c:showSerName val="0"/>
          <c:showPercent val="0"/>
          <c:showBubbleSize val="0"/>
        </c:dLbls>
        <c:axId val="464350432"/>
        <c:axId val="464348864"/>
      </c:areaChart>
      <c:catAx>
        <c:axId val="4643504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4348864"/>
        <c:crosses val="autoZero"/>
        <c:auto val="1"/>
        <c:lblAlgn val="ctr"/>
        <c:lblOffset val="100"/>
        <c:tickLblSkip val="3"/>
        <c:tickMarkSkip val="1"/>
        <c:noMultiLvlLbl val="0"/>
      </c:catAx>
      <c:valAx>
        <c:axId val="46434886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43504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n-US" sz="2200" b="1" i="0" baseline="0" dirty="0">
                <a:effectLst/>
                <a:latin typeface="Avenir Medium"/>
              </a:rPr>
              <a:t>Change in Employment Shares by Wage Quartile,</a:t>
            </a:r>
          </a:p>
          <a:p>
            <a:pPr>
              <a:defRPr/>
            </a:pPr>
            <a:r>
              <a:rPr lang="en-US" sz="2200" b="1" i="0" baseline="0" dirty="0">
                <a:effectLst/>
                <a:latin typeface="Avenir Medium"/>
              </a:rPr>
              <a:t>1979-2014</a:t>
            </a:r>
            <a:endParaRPr lang="en-US" sz="2200" dirty="0">
              <a:effectLst/>
              <a:latin typeface="Avenir Medium"/>
            </a:endParaRPr>
          </a:p>
        </c:rich>
      </c:tx>
      <c:layout>
        <c:manualLayout>
          <c:xMode val="edge"/>
          <c:yMode val="edge"/>
          <c:x val="0.1776854463241965"/>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5650083667284994E-2"/>
          <c:y val="0.12383927266074059"/>
          <c:w val="0.92822448473840402"/>
          <c:h val="0.71583479604286127"/>
        </c:manualLayout>
      </c:layout>
      <c:barChart>
        <c:barDir val="col"/>
        <c:grouping val="clustered"/>
        <c:varyColors val="0"/>
        <c:ser>
          <c:idx val="1"/>
          <c:order val="0"/>
          <c:tx>
            <c:strRef>
              <c:f>'[JobGrowth_1979-2014_ACS_new (003).xlsx]Data'!$P$17</c:f>
              <c:strCache>
                <c:ptCount val="1"/>
                <c:pt idx="0">
                  <c:v>Texas</c:v>
                </c:pt>
              </c:strCache>
            </c:strRef>
          </c:tx>
          <c:spPr>
            <a:solidFill>
              <a:srgbClr val="0070C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'[JobGrowth_1979-2014_ACS_new (003).xlsx]Data'!$L$18:$L$21</c:f>
              <c:strCache>
                <c:ptCount val="4"/>
                <c:pt idx="0">
                  <c:v>Lowest Wage Quartile</c:v>
                </c:pt>
                <c:pt idx="1">
                  <c:v>Lower-Middle Wage Quartile</c:v>
                </c:pt>
                <c:pt idx="2">
                  <c:v>Upper-Middle Wage Quartile</c:v>
                </c:pt>
                <c:pt idx="3">
                  <c:v>Highest Wage Quartile</c:v>
                </c:pt>
              </c:strCache>
            </c:strRef>
          </c:cat>
          <c:val>
            <c:numRef>
              <c:f>'[JobGrowth_1979-2014_ACS_new (003).xlsx]Data'!$P$18:$P$21</c:f>
              <c:numCache>
                <c:formatCode>General</c:formatCode>
                <c:ptCount val="4"/>
                <c:pt idx="0">
                  <c:v>15.5306834735512</c:v>
                </c:pt>
                <c:pt idx="1">
                  <c:v>-10.714701019853202</c:v>
                </c:pt>
                <c:pt idx="2">
                  <c:v>-11.014721165748863</c:v>
                </c:pt>
                <c:pt idx="3">
                  <c:v>6.1986501611706935</c:v>
                </c:pt>
              </c:numCache>
            </c:numRef>
          </c:val>
          <c:extLst xmlns:c16r2="http://schemas.microsoft.com/office/drawing/2015/06/chart">
            <c:ext xmlns:c16="http://schemas.microsoft.com/office/drawing/2014/chart" uri="{C3380CC4-5D6E-409C-BE32-E72D297353CC}">
              <c16:uniqueId val="{00000000-80E1-479B-95F3-DAC4FC964C36}"/>
            </c:ext>
          </c:extLst>
        </c:ser>
        <c:ser>
          <c:idx val="0"/>
          <c:order val="1"/>
          <c:tx>
            <c:strRef>
              <c:f>'[JobGrowth_1979-2014_ACS_new (003).xlsx]Data'!$O$17</c:f>
              <c:strCache>
                <c:ptCount val="1"/>
                <c:pt idx="0">
                  <c:v>U.S. Minus Texas</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'[JobGrowth_1979-2014_ACS_new (003).xlsx]Data'!$L$18:$L$21</c:f>
              <c:strCache>
                <c:ptCount val="4"/>
                <c:pt idx="0">
                  <c:v>Lowest Wage Quartile</c:v>
                </c:pt>
                <c:pt idx="1">
                  <c:v>Lower-Middle Wage Quartile</c:v>
                </c:pt>
                <c:pt idx="2">
                  <c:v>Upper-Middle Wage Quartile</c:v>
                </c:pt>
                <c:pt idx="3">
                  <c:v>Highest Wage Quartile</c:v>
                </c:pt>
              </c:strCache>
            </c:strRef>
          </c:cat>
          <c:val>
            <c:numRef>
              <c:f>'[JobGrowth_1979-2014_ACS_new (003).xlsx]Data'!$O$18:$O$21</c:f>
              <c:numCache>
                <c:formatCode>General</c:formatCode>
                <c:ptCount val="4"/>
                <c:pt idx="0">
                  <c:v>13.361874378081829</c:v>
                </c:pt>
                <c:pt idx="1">
                  <c:v>-9.2294386442133831</c:v>
                </c:pt>
                <c:pt idx="2">
                  <c:v>-10.782145342224215</c:v>
                </c:pt>
                <c:pt idx="3">
                  <c:v>6.7375609143555115</c:v>
                </c:pt>
              </c:numCache>
            </c:numRef>
          </c:val>
          <c:extLst xmlns:c16r2="http://schemas.microsoft.com/office/drawing/2015/06/chart">
            <c:ext xmlns:c16="http://schemas.microsoft.com/office/drawing/2014/chart" uri="{C3380CC4-5D6E-409C-BE32-E72D297353CC}">
              <c16:uniqueId val="{00000001-80E1-479B-95F3-DAC4FC964C36}"/>
            </c:ext>
          </c:extLst>
        </c:ser>
        <c:dLbls>
          <c:showLegendKey val="0"/>
          <c:showVal val="0"/>
          <c:showCatName val="0"/>
          <c:showSerName val="0"/>
          <c:showPercent val="0"/>
          <c:showBubbleSize val="0"/>
        </c:dLbls>
        <c:gapWidth val="98"/>
        <c:axId val="464348472"/>
        <c:axId val="464344552"/>
      </c:barChart>
      <c:catAx>
        <c:axId val="4643484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464344552"/>
        <c:crosses val="autoZero"/>
        <c:auto val="1"/>
        <c:lblAlgn val="ctr"/>
        <c:lblOffset val="100"/>
        <c:noMultiLvlLbl val="0"/>
      </c:catAx>
      <c:valAx>
        <c:axId val="46434455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64348472"/>
        <c:crosses val="autoZero"/>
        <c:crossBetween val="between"/>
      </c:valAx>
      <c:spPr>
        <a:noFill/>
        <a:ln>
          <a:noFill/>
        </a:ln>
        <a:effectLst/>
      </c:spPr>
    </c:plotArea>
    <c:legend>
      <c:legendPos val="b"/>
      <c:layout>
        <c:manualLayout>
          <c:xMode val="edge"/>
          <c:yMode val="edge"/>
          <c:x val="0.35365861963530443"/>
          <c:y val="0.2608583472520481"/>
          <c:w val="0.33959150280212325"/>
          <c:h val="3.4091147697446908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0.229</cdr:x>
      <cdr:y>0.90701</cdr:y>
    </cdr:from>
    <cdr:to>
      <cdr:x>0.32488</cdr:x>
      <cdr:y>1</cdr:y>
    </cdr:to>
    <cdr:sp macro="" textlink="">
      <cdr:nvSpPr>
        <cdr:cNvPr id="2" name="Text Box 4"/>
        <cdr:cNvSpPr txBox="1"/>
      </cdr:nvSpPr>
      <cdr:spPr>
        <a:xfrm xmlns:a="http://schemas.openxmlformats.org/drawingml/2006/main">
          <a:off x="1358900" y="5767070"/>
          <a:ext cx="568960" cy="34099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0.0506</cdr:y>
    </cdr:from>
    <cdr:to>
      <cdr:x>0.14624</cdr:x>
      <cdr:y>0.09921</cdr:y>
    </cdr:to>
    <cdr:sp macro="" textlink="">
      <cdr:nvSpPr>
        <cdr:cNvPr id="2" name="TextBox 1"/>
        <cdr:cNvSpPr txBox="1"/>
      </cdr:nvSpPr>
      <cdr:spPr>
        <a:xfrm xmlns:a="http://schemas.openxmlformats.org/drawingml/2006/main">
          <a:off x="0" y="236757"/>
          <a:ext cx="1267122" cy="2273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Percent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3F69EB1-26A6-490E-92E5-AFE87DB427DA}" type="datetimeFigureOut">
              <a:rPr lang="en-US" smtClean="0"/>
              <a:t>9/20/2018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D9AF61F-D4C1-4E85-A704-FE10FC29024E}" type="slidenum">
              <a:rPr lang="en-US" smtClean="0"/>
              <a:t>‹#›</a:t>
            </a:fld>
            <a:endParaRPr lang="en-US"/>
          </a:p>
        </p:txBody>
      </p:sp>
    </p:spTree>
    <p:extLst>
      <p:ext uri="{BB962C8B-B14F-4D97-AF65-F5344CB8AC3E}">
        <p14:creationId xmlns:p14="http://schemas.microsoft.com/office/powerpoint/2010/main" val="3900167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062C63-BE8B-7A4E-AE20-9DAAE3F53FF7}" type="datetimeFigureOut">
              <a:rPr lang="en-US" smtClean="0"/>
              <a:t>9/20/2018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64F0C-0A51-C74F-BF4B-33DA9E437AA8}" type="slidenum">
              <a:rPr lang="en-US" smtClean="0"/>
              <a:t>‹#›</a:t>
            </a:fld>
            <a:endParaRPr lang="en-US"/>
          </a:p>
        </p:txBody>
      </p:sp>
    </p:spTree>
    <p:extLst>
      <p:ext uri="{BB962C8B-B14F-4D97-AF65-F5344CB8AC3E}">
        <p14:creationId xmlns:p14="http://schemas.microsoft.com/office/powerpoint/2010/main" val="176718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t>1</a:t>
            </a:fld>
            <a:endParaRPr lang="en-US"/>
          </a:p>
        </p:txBody>
      </p:sp>
    </p:spTree>
    <p:extLst>
      <p:ext uri="{BB962C8B-B14F-4D97-AF65-F5344CB8AC3E}">
        <p14:creationId xmlns:p14="http://schemas.microsoft.com/office/powerpoint/2010/main" val="785384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735013" y="1173163"/>
            <a:ext cx="5634037" cy="31686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Texas’ trends are like the rest of the country’s</a:t>
            </a:r>
          </a:p>
          <a:p>
            <a:r>
              <a:rPr lang="en-US" altLang="en-US" dirty="0"/>
              <a:t>Share of middle wage jobs is falling</a:t>
            </a:r>
          </a:p>
        </p:txBody>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65772" indent="-294528">
              <a:defRPr sz="2400">
                <a:solidFill>
                  <a:schemeClr val="tx1"/>
                </a:solidFill>
                <a:latin typeface="Arial" panose="020B0604020202020204" pitchFamily="34" charset="0"/>
                <a:ea typeface="ＭＳ Ｐゴシック" panose="020B0600070205080204" pitchFamily="34" charset="-128"/>
              </a:defRPr>
            </a:lvl2pPr>
            <a:lvl3pPr marL="1178111" indent="-235622">
              <a:defRPr sz="2400">
                <a:solidFill>
                  <a:schemeClr val="tx1"/>
                </a:solidFill>
                <a:latin typeface="Arial" panose="020B0604020202020204" pitchFamily="34" charset="0"/>
                <a:ea typeface="ＭＳ Ｐゴシック" panose="020B0600070205080204" pitchFamily="34" charset="-128"/>
              </a:defRPr>
            </a:lvl3pPr>
            <a:lvl4pPr marL="1649356" indent="-235622">
              <a:defRPr sz="2400">
                <a:solidFill>
                  <a:schemeClr val="tx1"/>
                </a:solidFill>
                <a:latin typeface="Arial" panose="020B0604020202020204" pitchFamily="34" charset="0"/>
                <a:ea typeface="ＭＳ Ｐゴシック" panose="020B0600070205080204" pitchFamily="34" charset="-128"/>
              </a:defRPr>
            </a:lvl4pPr>
            <a:lvl5pPr marL="2120601" indent="-235622">
              <a:defRPr sz="2400">
                <a:solidFill>
                  <a:schemeClr val="tx1"/>
                </a:solidFill>
                <a:latin typeface="Arial" panose="020B0604020202020204" pitchFamily="34" charset="0"/>
                <a:ea typeface="ＭＳ Ｐゴシック" panose="020B0600070205080204" pitchFamily="34" charset="-128"/>
              </a:defRPr>
            </a:lvl5pPr>
            <a:lvl6pPr marL="2591844" indent="-2356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63089" indent="-2356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34334" indent="-2356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05578" indent="-2356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CC7A52-148D-47E9-BEFD-75B7C7C26591}" type="slidenum">
              <a:rPr lang="en-US" altLang="en-US" sz="1200">
                <a:solidFill>
                  <a:srgbClr val="000000"/>
                </a:solidFill>
              </a:rPr>
              <a:pPr/>
              <a:t>15</a:t>
            </a:fld>
            <a:endParaRPr lang="en-US" altLang="en-US" sz="1200" dirty="0">
              <a:solidFill>
                <a:srgbClr val="000000"/>
              </a:solidFill>
            </a:endParaRPr>
          </a:p>
        </p:txBody>
      </p:sp>
    </p:spTree>
    <p:extLst>
      <p:ext uri="{BB962C8B-B14F-4D97-AF65-F5344CB8AC3E}">
        <p14:creationId xmlns:p14="http://schemas.microsoft.com/office/powerpoint/2010/main" val="223262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07538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64F0C-0A51-C74F-BF4B-33DA9E437A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57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t>24</a:t>
            </a:fld>
            <a:endParaRPr lang="en-US"/>
          </a:p>
        </p:txBody>
      </p:sp>
    </p:spTree>
    <p:extLst>
      <p:ext uri="{BB962C8B-B14F-4D97-AF65-F5344CB8AC3E}">
        <p14:creationId xmlns:p14="http://schemas.microsoft.com/office/powerpoint/2010/main" val="391802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DC64F0C-0A51-C74F-BF4B-33DA9E437AA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19604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table regarding % of residents without access. </a:t>
            </a:r>
          </a:p>
          <a:p>
            <a:r>
              <a:rPr lang="en-US" dirty="0"/>
              <a:t>Boston (20%) compared to Detroit</a:t>
            </a:r>
            <a:r>
              <a:rPr lang="en-US" baseline="0" dirty="0"/>
              <a:t> (40%) </a:t>
            </a:r>
            <a:endParaRPr lang="en-US" dirty="0"/>
          </a:p>
        </p:txBody>
      </p:sp>
      <p:sp>
        <p:nvSpPr>
          <p:cNvPr id="4" name="Slide Number Placeholder 3"/>
          <p:cNvSpPr>
            <a:spLocks noGrp="1"/>
          </p:cNvSpPr>
          <p:nvPr>
            <p:ph type="sldNum" sz="quarter" idx="10"/>
          </p:nvPr>
        </p:nvSpPr>
        <p:spPr/>
        <p:txBody>
          <a:bodyPr/>
          <a:lstStyle/>
          <a:p>
            <a:pPr defTabSz="931774">
              <a:defRPr/>
            </a:pPr>
            <a:fld id="{ADC64F0C-0A51-C74F-BF4B-33DA9E437AA8}" type="slidenum">
              <a:rPr lang="en-US" sz="1800" kern="0">
                <a:solidFill>
                  <a:sysClr val="windowText" lastClr="000000"/>
                </a:solidFill>
              </a:rPr>
              <a:pPr defTabSz="931774">
                <a:defRPr/>
              </a:pPr>
              <a:t>6</a:t>
            </a:fld>
            <a:endParaRPr lang="en-US" sz="1800" kern="0">
              <a:solidFill>
                <a:sysClr val="windowText" lastClr="000000"/>
              </a:solidFill>
            </a:endParaRPr>
          </a:p>
        </p:txBody>
      </p:sp>
    </p:spTree>
    <p:extLst>
      <p:ext uri="{BB962C8B-B14F-4D97-AF65-F5344CB8AC3E}">
        <p14:creationId xmlns:p14="http://schemas.microsoft.com/office/powerpoint/2010/main" val="1613454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6670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t>9</a:t>
            </a:fld>
            <a:endParaRPr lang="en-US"/>
          </a:p>
        </p:txBody>
      </p:sp>
    </p:spTree>
    <p:extLst>
      <p:ext uri="{BB962C8B-B14F-4D97-AF65-F5344CB8AC3E}">
        <p14:creationId xmlns:p14="http://schemas.microsoft.com/office/powerpoint/2010/main" val="172154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would need to be included in a digital inclusion plan? </a:t>
            </a:r>
          </a:p>
          <a:p>
            <a:r>
              <a:rPr lang="en-US" dirty="0"/>
              <a:t>What if there was no broadband infrastructure</a:t>
            </a:r>
            <a:r>
              <a:rPr lang="en-US" baseline="0" dirty="0"/>
              <a:t> (already) in place? </a:t>
            </a:r>
          </a:p>
          <a:p>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0557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t>11</a:t>
            </a:fld>
            <a:endParaRPr lang="en-US"/>
          </a:p>
        </p:txBody>
      </p:sp>
    </p:spTree>
    <p:extLst>
      <p:ext uri="{BB962C8B-B14F-4D97-AF65-F5344CB8AC3E}">
        <p14:creationId xmlns:p14="http://schemas.microsoft.com/office/powerpoint/2010/main" val="2663261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skills (ability to use the internet to find information) and internet access</a:t>
            </a:r>
          </a:p>
          <a:p>
            <a:r>
              <a:rPr lang="en-US" dirty="0"/>
              <a:t>-knowing how a computer works </a:t>
            </a:r>
          </a:p>
          <a:p>
            <a:r>
              <a:rPr lang="en-US" dirty="0"/>
              <a:t>-being</a:t>
            </a:r>
            <a:r>
              <a:rPr lang="en-US" baseline="0" dirty="0"/>
              <a:t> digitally prepared for a career in opportunity occupations (middle skills jobs) above national living wage of $15</a:t>
            </a:r>
          </a:p>
          <a:p>
            <a:r>
              <a:rPr lang="en-US" dirty="0"/>
              <a:t>8/10 require digital skills = 32% of labor demand in the</a:t>
            </a:r>
            <a:r>
              <a:rPr lang="en-US" baseline="0" dirty="0"/>
              <a:t> nation</a:t>
            </a:r>
            <a:endParaRPr lang="en-US" dirty="0"/>
          </a:p>
        </p:txBody>
      </p:sp>
      <p:sp>
        <p:nvSpPr>
          <p:cNvPr id="4" name="Slide Number Placeholder 3"/>
          <p:cNvSpPr>
            <a:spLocks noGrp="1"/>
          </p:cNvSpPr>
          <p:nvPr>
            <p:ph type="sldNum" sz="quarter" idx="10"/>
          </p:nvPr>
        </p:nvSpPr>
        <p:spPr/>
        <p:txBody>
          <a:bodyPr/>
          <a:lstStyle/>
          <a:p>
            <a:fld id="{ADC64F0C-0A51-C74F-BF4B-33DA9E437AA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5501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 lot of discussion about the shrinking middle class. </a:t>
            </a:r>
          </a:p>
          <a:p>
            <a:r>
              <a:rPr lang="en-US" dirty="0"/>
              <a:t>What does this mean?</a:t>
            </a:r>
          </a:p>
          <a:p>
            <a:r>
              <a:rPr lang="en-US" dirty="0"/>
              <a:t>This graph shows that over the past 3 decades the share</a:t>
            </a:r>
            <a:r>
              <a:rPr lang="en-US" baseline="0" dirty="0"/>
              <a:t> of middle-skill jobs has been shrinking in the US</a:t>
            </a:r>
          </a:p>
          <a:p>
            <a:r>
              <a:rPr lang="en-US" baseline="0" dirty="0"/>
              <a:t>	these are jobs that require workers to perform repetitive and procedural tasks</a:t>
            </a:r>
          </a:p>
          <a:p>
            <a:r>
              <a:rPr lang="en-US" baseline="0" dirty="0"/>
              <a:t>While the share of the middle-skill jobs is still the largest share of jobs in the economy, job growth for middle-skill jobs is slowing</a:t>
            </a:r>
          </a:p>
          <a:p>
            <a:r>
              <a:rPr lang="en-US" baseline="0" dirty="0"/>
              <a:t>This is happening largely because computers and other machines are increasingly doing these routines more efficiently and effectively</a:t>
            </a:r>
          </a:p>
          <a:p>
            <a:r>
              <a:rPr lang="en-US" baseline="0" dirty="0"/>
              <a:t>At the same time, some of these jobs are moving overseas</a:t>
            </a:r>
          </a:p>
          <a:p>
            <a:endParaRPr lang="en-US" baseline="0" dirty="0"/>
          </a:p>
          <a:p>
            <a:r>
              <a:rPr lang="en-US" baseline="0" dirty="0"/>
              <a:t>This trend – “job polarization” – has forced millions of American workers to make a choice:</a:t>
            </a:r>
          </a:p>
          <a:p>
            <a:r>
              <a:rPr lang="en-US" baseline="0" dirty="0"/>
              <a:t>	1. either get more education and workforce training required for new middle- and high-skill occupations</a:t>
            </a:r>
          </a:p>
          <a:p>
            <a:r>
              <a:rPr lang="en-US" baseline="0" dirty="0"/>
              <a:t>	2. settle for a lower-wage job in low-skill occupations, or</a:t>
            </a:r>
          </a:p>
          <a:p>
            <a:r>
              <a:rPr lang="en-US" baseline="0" dirty="0"/>
              <a:t>	3. drop out of the labor force</a:t>
            </a:r>
          </a:p>
          <a:p>
            <a:endParaRPr lang="en-US" dirty="0"/>
          </a:p>
        </p:txBody>
      </p:sp>
      <p:sp>
        <p:nvSpPr>
          <p:cNvPr id="4" name="Slide Number Placeholder 3"/>
          <p:cNvSpPr>
            <a:spLocks noGrp="1"/>
          </p:cNvSpPr>
          <p:nvPr>
            <p:ph type="sldNum" sz="quarter" idx="10"/>
          </p:nvPr>
        </p:nvSpPr>
        <p:spPr/>
        <p:txBody>
          <a:bodyPr/>
          <a:lstStyle/>
          <a:p>
            <a:fld id="{D8312065-7A45-47FE-91C7-C38B6DB0A84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901418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tiff"/><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tiff"/><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tiff"/><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57875" y="3324949"/>
            <a:ext cx="4038471" cy="389803"/>
          </a:xfrm>
        </p:spPr>
        <p:txBody>
          <a:bodyPr>
            <a:normAutofit/>
          </a:bodyPr>
          <a:lstStyle>
            <a:lvl1pPr marL="0" indent="0" algn="l">
              <a:buNone/>
              <a:defRPr sz="2400" b="0" i="0" baseline="0">
                <a:solidFill>
                  <a:schemeClr val="bg1"/>
                </a:solidFill>
                <a:latin typeface="FreightSans Pro Semibold" charset="0"/>
                <a:ea typeface="FreightSans Pro Semibold" charset="0"/>
                <a:cs typeface="FreightSans Pro Semibold"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Event title here</a:t>
            </a:r>
            <a:r>
              <a:rPr lang="is-IS" dirty="0"/>
              <a:t>…</a:t>
            </a:r>
            <a:endParaRPr lang="en-US" dirty="0"/>
          </a:p>
        </p:txBody>
      </p:sp>
      <p:sp>
        <p:nvSpPr>
          <p:cNvPr id="8" name="Title 1"/>
          <p:cNvSpPr txBox="1">
            <a:spLocks/>
          </p:cNvSpPr>
          <p:nvPr userDrawn="1"/>
        </p:nvSpPr>
        <p:spPr>
          <a:xfrm>
            <a:off x="792480" y="2003515"/>
            <a:ext cx="8976360" cy="5845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0" i="0" kern="1200" baseline="0">
                <a:solidFill>
                  <a:schemeClr val="bg1"/>
                </a:solidFill>
                <a:latin typeface="Avenir Medium" charset="0"/>
                <a:ea typeface="Avenir Medium" charset="0"/>
                <a:cs typeface="Avenir Medium" charset="0"/>
              </a:defRPr>
            </a:lvl1pPr>
          </a:lstStyle>
          <a:p>
            <a:pPr algn="l"/>
            <a:r>
              <a:rPr lang="en-US" sz="3525" b="0" i="1" dirty="0">
                <a:solidFill>
                  <a:srgbClr val="77C2D7"/>
                </a:solidFill>
                <a:latin typeface="Avenir Medium Oblique" charset="0"/>
                <a:ea typeface="Avenir Medium Oblique" charset="0"/>
                <a:cs typeface="Avenir Medium Oblique" charset="0"/>
              </a:rPr>
              <a:t>A Framework for Meeting</a:t>
            </a:r>
            <a:r>
              <a:rPr lang="en-US" sz="3525" b="0" i="1" baseline="0" dirty="0">
                <a:solidFill>
                  <a:srgbClr val="77C2D7"/>
                </a:solidFill>
                <a:latin typeface="Avenir Medium Oblique" charset="0"/>
                <a:ea typeface="Avenir Medium Oblique" charset="0"/>
                <a:cs typeface="Avenir Medium Oblique" charset="0"/>
              </a:rPr>
              <a:t> CRA Obligations</a:t>
            </a:r>
            <a:endParaRPr lang="en-US" sz="3525" b="0" i="1" dirty="0">
              <a:solidFill>
                <a:srgbClr val="77C2D7"/>
              </a:solidFill>
              <a:latin typeface="Avenir Medium Oblique" charset="0"/>
              <a:ea typeface="Avenir Medium Oblique" charset="0"/>
              <a:cs typeface="Avenir Medium Oblique" charset="0"/>
            </a:endParaRPr>
          </a:p>
        </p:txBody>
      </p:sp>
      <p:pic>
        <p:nvPicPr>
          <p:cNvPr id="9" name="Picture 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731" y="3439251"/>
            <a:ext cx="948747" cy="1022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Subtitle 2"/>
          <p:cNvSpPr txBox="1">
            <a:spLocks/>
          </p:cNvSpPr>
          <p:nvPr userDrawn="1"/>
        </p:nvSpPr>
        <p:spPr>
          <a:xfrm>
            <a:off x="1770425" y="3763784"/>
            <a:ext cx="4038471" cy="698091"/>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a:buNone/>
              <a:defRPr sz="2400" b="0" i="0" kern="1200" baseline="0">
                <a:solidFill>
                  <a:schemeClr val="bg1"/>
                </a:solidFill>
                <a:latin typeface="FreightSans Pro Semibold" charset="0"/>
                <a:ea typeface="FreightSans Pro Semibold" charset="0"/>
                <a:cs typeface="FreightSans Pro Semibold" charset="0"/>
              </a:defRPr>
            </a:lvl1pPr>
            <a:lvl2pPr marL="457200" indent="0" algn="ctr" defTabSz="914400" rtl="0" eaLnBrk="1" latinLnBrk="0" hangingPunct="1">
              <a:lnSpc>
                <a:spcPct val="90000"/>
              </a:lnSpc>
              <a:spcBef>
                <a:spcPts val="500"/>
              </a:spcBef>
              <a:buFont typeface="AppleSymbols" charset="0"/>
              <a:buNone/>
              <a:defRPr sz="2000" b="0" i="0" kern="1200">
                <a:solidFill>
                  <a:schemeClr val="tx1"/>
                </a:solidFill>
                <a:latin typeface="FreightSans Pro Book" charset="0"/>
                <a:ea typeface="FreightSans Pro Book" charset="0"/>
                <a:cs typeface="FreightSans Pro Book" charset="0"/>
              </a:defRPr>
            </a:lvl2pPr>
            <a:lvl3pPr marL="914400" indent="0" algn="ctr" defTabSz="914400" rtl="0" eaLnBrk="1" latinLnBrk="0" hangingPunct="1">
              <a:lnSpc>
                <a:spcPct val="90000"/>
              </a:lnSpc>
              <a:spcBef>
                <a:spcPts val="500"/>
              </a:spcBef>
              <a:buFont typeface="Wingdings" charset="2"/>
              <a:buNone/>
              <a:defRPr sz="1800" b="0" i="0" kern="1200">
                <a:solidFill>
                  <a:schemeClr val="tx1"/>
                </a:solidFill>
                <a:latin typeface="FreightSans Pro Book" charset="0"/>
                <a:ea typeface="FreightSans Pro Book" charset="0"/>
                <a:cs typeface="FreightSans Pro Book"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reightSans Pro Book" charset="0"/>
                <a:ea typeface="FreightSans Pro Book" charset="0"/>
                <a:cs typeface="FreightSans Pro Book"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reightSans Pro Book" charset="0"/>
                <a:ea typeface="FreightSans Pro Book" charset="0"/>
                <a:cs typeface="FreightSans Pro Book"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400" b="0" i="0" dirty="0">
                <a:latin typeface="FreightSans Pro Book" charset="0"/>
                <a:ea typeface="FreightSans Pro Book" charset="0"/>
                <a:cs typeface="FreightSans Pro Book" charset="0"/>
              </a:rPr>
              <a:t>Federal Reserve</a:t>
            </a:r>
            <a:r>
              <a:rPr lang="en-US" sz="2400" b="0" i="0" baseline="0" dirty="0">
                <a:latin typeface="FreightSans Pro Book" charset="0"/>
                <a:ea typeface="FreightSans Pro Book" charset="0"/>
                <a:cs typeface="FreightSans Pro Book" charset="0"/>
              </a:rPr>
              <a:t> Bank of Dallas</a:t>
            </a:r>
          </a:p>
          <a:p>
            <a:r>
              <a:rPr lang="en-US" sz="2400" b="0" i="1" baseline="0" dirty="0">
                <a:latin typeface="FreightSans Pro Medium" charset="0"/>
                <a:ea typeface="FreightSans Pro Medium" charset="0"/>
                <a:cs typeface="FreightSans Pro Medium" charset="0"/>
              </a:rPr>
              <a:t>San Antonio Branch</a:t>
            </a:r>
            <a:endParaRPr lang="en-US" sz="2400" b="0" i="1" dirty="0">
              <a:latin typeface="FreightSans Pro Medium" charset="0"/>
              <a:ea typeface="FreightSans Pro Medium" charset="0"/>
              <a:cs typeface="FreightSans Pro Medium" charset="0"/>
            </a:endParaRPr>
          </a:p>
        </p:txBody>
      </p:sp>
      <p:sp>
        <p:nvSpPr>
          <p:cNvPr id="16" name="Title 1"/>
          <p:cNvSpPr txBox="1">
            <a:spLocks/>
          </p:cNvSpPr>
          <p:nvPr userDrawn="1"/>
        </p:nvSpPr>
        <p:spPr>
          <a:xfrm>
            <a:off x="768731" y="1037998"/>
            <a:ext cx="9113520" cy="965517"/>
          </a:xfrm>
          <a:prstGeom prst="rect">
            <a:avLst/>
          </a:prstGeom>
          <a:ln>
            <a:noFill/>
          </a:ln>
        </p:spPr>
        <p:txBody>
          <a:bodyPr vert="horz" lIns="91440" tIns="45720" rIns="91440" bIns="45720" rtlCol="0" anchor="b">
            <a:noAutofit/>
          </a:bodyPr>
          <a:lstStyle>
            <a:lvl1pPr algn="l" defTabSz="914377" rtl="0" eaLnBrk="1" latinLnBrk="0" hangingPunct="1">
              <a:lnSpc>
                <a:spcPct val="90000"/>
              </a:lnSpc>
              <a:spcBef>
                <a:spcPct val="0"/>
              </a:spcBef>
              <a:buNone/>
              <a:defRPr sz="5800" b="1" i="0" kern="1200" baseline="0">
                <a:solidFill>
                  <a:schemeClr val="bg1"/>
                </a:solidFill>
                <a:latin typeface="Avenir Heavy" charset="0"/>
                <a:ea typeface="Avenir Heavy" charset="0"/>
                <a:cs typeface="Avenir Heavy" charset="0"/>
              </a:defRPr>
            </a:lvl1pPr>
          </a:lstStyle>
          <a:p>
            <a:r>
              <a:rPr lang="en-US"/>
              <a:t>Closing the Digital Divide</a:t>
            </a:r>
            <a:endParaRPr lang="en-US" dirty="0"/>
          </a:p>
        </p:txBody>
      </p:sp>
      <p:sp>
        <p:nvSpPr>
          <p:cNvPr id="17" name="Subtitle 2"/>
          <p:cNvSpPr txBox="1">
            <a:spLocks/>
          </p:cNvSpPr>
          <p:nvPr userDrawn="1"/>
        </p:nvSpPr>
        <p:spPr>
          <a:xfrm>
            <a:off x="1770425" y="3372084"/>
            <a:ext cx="4038471" cy="389803"/>
          </a:xfrm>
          <a:prstGeom prst="rect">
            <a:avLst/>
          </a:prstGeom>
        </p:spPr>
        <p:txBody>
          <a:bodyPr vert="horz" lIns="91440" tIns="45720" rIns="91440" bIns="45720" rtlCol="0">
            <a:normAutofit fontScale="92500" lnSpcReduction="10000"/>
          </a:bodyPr>
          <a:lstStyle>
            <a:lvl1pPr marL="0" indent="0" algn="l" defTabSz="914377" rtl="0" eaLnBrk="1" latinLnBrk="0" hangingPunct="1">
              <a:lnSpc>
                <a:spcPct val="90000"/>
              </a:lnSpc>
              <a:spcBef>
                <a:spcPts val="1000"/>
              </a:spcBef>
              <a:buFont typeface="Arial"/>
              <a:buNone/>
              <a:defRPr sz="2400" b="0" i="0" kern="1200" baseline="0">
                <a:solidFill>
                  <a:schemeClr val="bg1"/>
                </a:solidFill>
                <a:latin typeface="FreightSans Pro Semibold" charset="0"/>
                <a:ea typeface="FreightSans Pro Semibold" charset="0"/>
                <a:cs typeface="FreightSans Pro Semibold" charset="0"/>
              </a:defRPr>
            </a:lvl1pPr>
            <a:lvl2pPr marL="457189" indent="0" algn="ctr" defTabSz="914377" rtl="0" eaLnBrk="1" latinLnBrk="0" hangingPunct="1">
              <a:lnSpc>
                <a:spcPct val="90000"/>
              </a:lnSpc>
              <a:spcBef>
                <a:spcPts val="500"/>
              </a:spcBef>
              <a:buFont typeface="AppleSymbols" charset="0"/>
              <a:buNone/>
              <a:defRPr sz="2000" b="0" i="0" kern="1200">
                <a:solidFill>
                  <a:schemeClr val="tx1"/>
                </a:solidFill>
                <a:latin typeface="FreightSans Pro Book" charset="0"/>
                <a:ea typeface="FreightSans Pro Book" charset="0"/>
                <a:cs typeface="FreightSans Pro Book" charset="0"/>
              </a:defRPr>
            </a:lvl2pPr>
            <a:lvl3pPr marL="914377" indent="0" algn="ctr" defTabSz="914377" rtl="0" eaLnBrk="1" latinLnBrk="0" hangingPunct="1">
              <a:lnSpc>
                <a:spcPct val="90000"/>
              </a:lnSpc>
              <a:spcBef>
                <a:spcPts val="500"/>
              </a:spcBef>
              <a:buFont typeface="Wingdings" charset="2"/>
              <a:buNone/>
              <a:defRPr sz="1800" b="0" i="0" kern="1200">
                <a:solidFill>
                  <a:schemeClr val="tx1"/>
                </a:solidFill>
                <a:latin typeface="FreightSans Pro Book" charset="0"/>
                <a:ea typeface="FreightSans Pro Book" charset="0"/>
                <a:cs typeface="FreightSans Pro Book" charset="0"/>
              </a:defRPr>
            </a:lvl3pPr>
            <a:lvl4pPr marL="1371566" indent="0" algn="ctr" defTabSz="914377" rtl="0" eaLnBrk="1" latinLnBrk="0" hangingPunct="1">
              <a:lnSpc>
                <a:spcPct val="90000"/>
              </a:lnSpc>
              <a:spcBef>
                <a:spcPts val="500"/>
              </a:spcBef>
              <a:buFont typeface="Arial"/>
              <a:buNone/>
              <a:defRPr sz="1600" b="0" i="0" kern="1200">
                <a:solidFill>
                  <a:schemeClr val="tx1"/>
                </a:solidFill>
                <a:latin typeface="FreightSans Pro Book" charset="0"/>
                <a:ea typeface="FreightSans Pro Book" charset="0"/>
                <a:cs typeface="FreightSans Pro Book" charset="0"/>
              </a:defRPr>
            </a:lvl4pPr>
            <a:lvl5pPr marL="1828754" indent="0" algn="ctr" defTabSz="914377" rtl="0" eaLnBrk="1" latinLnBrk="0" hangingPunct="1">
              <a:lnSpc>
                <a:spcPct val="90000"/>
              </a:lnSpc>
              <a:spcBef>
                <a:spcPts val="500"/>
              </a:spcBef>
              <a:buFont typeface="Arial"/>
              <a:buNone/>
              <a:defRPr sz="1600" b="0" i="0" kern="1200">
                <a:solidFill>
                  <a:schemeClr val="tx1"/>
                </a:solidFill>
                <a:latin typeface="FreightSans Pro Book" charset="0"/>
                <a:ea typeface="FreightSans Pro Book" charset="0"/>
                <a:cs typeface="FreightSans Pro Book" charset="0"/>
              </a:defRPr>
            </a:lvl5pPr>
            <a:lvl6pPr marL="2285943"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tabLst>
                <a:tab pos="3471863" algn="l"/>
              </a:tabLst>
            </a:pPr>
            <a:r>
              <a:rPr lang="en-US" dirty="0" err="1"/>
              <a:t>Jordana</a:t>
            </a:r>
            <a:r>
              <a:rPr lang="en-US" dirty="0"/>
              <a:t> Barton, MPA</a:t>
            </a:r>
          </a:p>
        </p:txBody>
      </p:sp>
      <p:sp>
        <p:nvSpPr>
          <p:cNvPr id="7" name="Text Placeholder 6"/>
          <p:cNvSpPr>
            <a:spLocks noGrp="1"/>
          </p:cNvSpPr>
          <p:nvPr>
            <p:ph type="body" sz="quarter" idx="10" hasCustomPrompt="1"/>
          </p:nvPr>
        </p:nvSpPr>
        <p:spPr>
          <a:xfrm>
            <a:off x="5857874" y="3796442"/>
            <a:ext cx="4038471" cy="1972762"/>
          </a:xfrm>
        </p:spPr>
        <p:txBody>
          <a:bodyPr>
            <a:normAutofit/>
          </a:bodyPr>
          <a:lstStyle>
            <a:lvl1pPr>
              <a:spcBef>
                <a:spcPts val="600"/>
              </a:spcBef>
              <a:defRPr sz="2200" baseline="0">
                <a:solidFill>
                  <a:schemeClr val="bg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dirty="0"/>
              <a:t>Event information here</a:t>
            </a:r>
            <a:r>
              <a:rPr lang="is-IS" dirty="0"/>
              <a:t>…</a:t>
            </a:r>
          </a:p>
          <a:p>
            <a:pPr marL="228594" marR="0" lvl="0" indent="-228594" algn="l" defTabSz="914377"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313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3522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9064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2777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4295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88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2680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4682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66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189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a:ext>
            </a:extLst>
          </a:blip>
          <a:srcRect t="3" b="38606"/>
          <a:stretch/>
        </p:blipFill>
        <p:spPr>
          <a:xfrm>
            <a:off x="0" y="0"/>
            <a:ext cx="12192000" cy="1645920"/>
          </a:xfrm>
          <a:prstGeom prst="rect">
            <a:avLst/>
          </a:prstGeom>
          <a:blipFill dpi="0" rotWithShape="1">
            <a:blip r:embed="rId4">
              <a:alphaModFix/>
            </a:blip>
            <a:srcRect/>
            <a:tile tx="0" ty="0" sx="100000" sy="100000" flip="none" algn="tl"/>
          </a:blipFill>
        </p:spPr>
      </p:pic>
      <p:sp>
        <p:nvSpPr>
          <p:cNvPr id="2" name="Title 1"/>
          <p:cNvSpPr>
            <a:spLocks noGrp="1"/>
          </p:cNvSpPr>
          <p:nvPr>
            <p:ph type="title"/>
          </p:nvPr>
        </p:nvSpPr>
        <p:spPr>
          <a:xfrm>
            <a:off x="545910" y="160178"/>
            <a:ext cx="11100180" cy="1325563"/>
          </a:xfrm>
        </p:spPr>
        <p:txBody>
          <a:bodyPr/>
          <a:lstStyle>
            <a:lvl1pPr>
              <a:defRPr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5910" y="1825625"/>
            <a:ext cx="11100180"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 y="6445046"/>
            <a:ext cx="12192001" cy="412954"/>
          </a:xfrm>
          <a:prstGeom prst="rect">
            <a:avLst/>
          </a:prstGeom>
        </p:spPr>
      </p:pic>
      <p:cxnSp>
        <p:nvCxnSpPr>
          <p:cNvPr id="6" name="Straight Connector 5"/>
          <p:cNvCxnSpPr/>
          <p:nvPr userDrawn="1"/>
        </p:nvCxnSpPr>
        <p:spPr>
          <a:xfrm>
            <a:off x="0" y="6445046"/>
            <a:ext cx="12192000" cy="0"/>
          </a:xfrm>
          <a:prstGeom prst="line">
            <a:avLst/>
          </a:prstGeom>
          <a:ln w="38100">
            <a:solidFill>
              <a:srgbClr val="77C2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6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Slide2Lines">
    <p:bg>
      <p:bgPr>
        <a:solidFill>
          <a:schemeClr val="bg1"/>
        </a:solidFill>
        <a:effectLst/>
      </p:bgPr>
    </p:bg>
    <p:spTree>
      <p:nvGrpSpPr>
        <p:cNvPr id="1" name=""/>
        <p:cNvGrpSpPr/>
        <p:nvPr/>
      </p:nvGrpSpPr>
      <p:grpSpPr>
        <a:xfrm>
          <a:off x="0" y="0"/>
          <a:ext cx="0" cy="0"/>
          <a:chOff x="0" y="0"/>
          <a:chExt cx="0" cy="0"/>
        </a:xfrm>
      </p:grpSpPr>
      <p:pic>
        <p:nvPicPr>
          <p:cNvPr id="5" name="Picture 4" descr="Cove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482600"/>
            <a:ext cx="6089227" cy="2167467"/>
          </a:xfrm>
          <a:prstGeom prst="rect">
            <a:avLst/>
          </a:prstGeom>
        </p:spPr>
      </p:pic>
      <p:sp>
        <p:nvSpPr>
          <p:cNvPr id="22" name="Rectangle 21"/>
          <p:cNvSpPr/>
          <p:nvPr userDrawn="1"/>
        </p:nvSpPr>
        <p:spPr>
          <a:xfrm>
            <a:off x="0" y="4672301"/>
            <a:ext cx="12192000" cy="2185699"/>
          </a:xfrm>
          <a:prstGeom prst="rect">
            <a:avLst/>
          </a:prstGeom>
          <a:solidFill>
            <a:srgbClr val="0A4E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cxnSp>
        <p:nvCxnSpPr>
          <p:cNvPr id="8" name="Straight Connector 7"/>
          <p:cNvCxnSpPr/>
          <p:nvPr userDrawn="1"/>
        </p:nvCxnSpPr>
        <p:spPr>
          <a:xfrm>
            <a:off x="1295400" y="2558145"/>
            <a:ext cx="9601200" cy="0"/>
          </a:xfrm>
          <a:prstGeom prst="line">
            <a:avLst/>
          </a:prstGeom>
          <a:ln w="19050" cap="sq" cmpd="sng">
            <a:solidFill>
              <a:srgbClr val="626A70"/>
            </a:solidFill>
          </a:ln>
          <a:effectLst/>
        </p:spPr>
        <p:style>
          <a:lnRef idx="2">
            <a:schemeClr val="accent1"/>
          </a:lnRef>
          <a:fillRef idx="0">
            <a:schemeClr val="accent1"/>
          </a:fillRef>
          <a:effectRef idx="1">
            <a:schemeClr val="accent1"/>
          </a:effectRef>
          <a:fontRef idx="minor">
            <a:schemeClr val="tx1"/>
          </a:fontRef>
        </p:style>
      </p:cxnSp>
      <p:sp>
        <p:nvSpPr>
          <p:cNvPr id="17" name="Title 1"/>
          <p:cNvSpPr>
            <a:spLocks noGrp="1"/>
          </p:cNvSpPr>
          <p:nvPr>
            <p:ph type="title" hasCustomPrompt="1"/>
          </p:nvPr>
        </p:nvSpPr>
        <p:spPr>
          <a:xfrm>
            <a:off x="1295400" y="2558145"/>
            <a:ext cx="9601200" cy="1276571"/>
          </a:xfrm>
        </p:spPr>
        <p:txBody>
          <a:bodyPr/>
          <a:lstStyle>
            <a:lvl1pPr>
              <a:defRPr baseline="0">
                <a:solidFill>
                  <a:schemeClr val="accent2">
                    <a:lumMod val="50000"/>
                  </a:schemeClr>
                </a:solidFill>
              </a:defRPr>
            </a:lvl1pPr>
          </a:lstStyle>
          <a:p>
            <a:r>
              <a:rPr lang="en-US" dirty="0"/>
              <a:t>Click to edit Master title with two lines of content</a:t>
            </a:r>
          </a:p>
        </p:txBody>
      </p:sp>
      <p:sp>
        <p:nvSpPr>
          <p:cNvPr id="18" name="Text Placeholder 12"/>
          <p:cNvSpPr>
            <a:spLocks noGrp="1"/>
          </p:cNvSpPr>
          <p:nvPr>
            <p:ph type="body" sz="quarter" idx="13"/>
          </p:nvPr>
        </p:nvSpPr>
        <p:spPr>
          <a:xfrm>
            <a:off x="1295400" y="3834718"/>
            <a:ext cx="9601200" cy="613055"/>
          </a:xfrm>
        </p:spPr>
        <p:txBody>
          <a:bodyPr/>
          <a:lstStyle>
            <a:lvl1pPr marL="0" indent="0" algn="ctr">
              <a:buFontTx/>
              <a:buNone/>
              <a:defRPr sz="3200" spc="67">
                <a:solidFill>
                  <a:schemeClr val="accent2">
                    <a:lumMod val="50000"/>
                  </a:schemeClr>
                </a:solidFill>
                <a:latin typeface="+mn-lt"/>
              </a:defRPr>
            </a:lvl1pPr>
          </a:lstStyle>
          <a:p>
            <a:pPr lvl="0"/>
            <a:endParaRPr lang="en-US" dirty="0"/>
          </a:p>
        </p:txBody>
      </p:sp>
      <p:sp>
        <p:nvSpPr>
          <p:cNvPr id="19" name="Text Placeholder 2"/>
          <p:cNvSpPr>
            <a:spLocks noGrp="1"/>
          </p:cNvSpPr>
          <p:nvPr>
            <p:ph type="body" sz="quarter" idx="14" hasCustomPrompt="1"/>
          </p:nvPr>
        </p:nvSpPr>
        <p:spPr>
          <a:xfrm>
            <a:off x="1320800" y="5386829"/>
            <a:ext cx="9550400" cy="460235"/>
          </a:xfrm>
        </p:spPr>
        <p:txBody>
          <a:bodyPr/>
          <a:lstStyle>
            <a:lvl1pPr marL="0" indent="0" algn="r">
              <a:buFontTx/>
              <a:buNone/>
              <a:defRPr sz="2667" b="0" i="0" spc="67" baseline="0">
                <a:solidFill>
                  <a:schemeClr val="bg1">
                    <a:lumMod val="95000"/>
                  </a:schemeClr>
                </a:solidFill>
                <a:latin typeface="+mn-lt"/>
              </a:defRPr>
            </a:lvl1pPr>
            <a:lvl3pPr marL="1219170" indent="0" algn="l">
              <a:buFontTx/>
              <a:buNone/>
              <a:defRPr/>
            </a:lvl3pPr>
          </a:lstStyle>
          <a:p>
            <a:pPr lvl="0"/>
            <a:r>
              <a:rPr lang="en-US" dirty="0"/>
              <a:t>Organization/Department</a:t>
            </a:r>
          </a:p>
        </p:txBody>
      </p:sp>
      <p:sp>
        <p:nvSpPr>
          <p:cNvPr id="20" name="Text Placeholder 4"/>
          <p:cNvSpPr>
            <a:spLocks noGrp="1"/>
          </p:cNvSpPr>
          <p:nvPr>
            <p:ph type="body" sz="quarter" idx="15" hasCustomPrompt="1"/>
          </p:nvPr>
        </p:nvSpPr>
        <p:spPr>
          <a:xfrm>
            <a:off x="1320800" y="5787713"/>
            <a:ext cx="9550400" cy="409987"/>
          </a:xfrm>
        </p:spPr>
        <p:txBody>
          <a:bodyPr/>
          <a:lstStyle>
            <a:lvl1pPr marL="0" indent="0" algn="r">
              <a:buFontTx/>
              <a:buNone/>
              <a:defRPr sz="2667" spc="67">
                <a:solidFill>
                  <a:schemeClr val="bg1">
                    <a:lumMod val="95000"/>
                  </a:schemeClr>
                </a:solidFill>
                <a:latin typeface="+mn-lt"/>
              </a:defRPr>
            </a:lvl1pPr>
          </a:lstStyle>
          <a:p>
            <a:pPr lvl="0"/>
            <a:r>
              <a:rPr lang="en-US" dirty="0"/>
              <a:t>Date</a:t>
            </a:r>
          </a:p>
        </p:txBody>
      </p:sp>
      <p:sp>
        <p:nvSpPr>
          <p:cNvPr id="21" name="Text Placeholder 2"/>
          <p:cNvSpPr>
            <a:spLocks noGrp="1"/>
          </p:cNvSpPr>
          <p:nvPr>
            <p:ph type="body" sz="quarter" idx="16" hasCustomPrompt="1"/>
          </p:nvPr>
        </p:nvSpPr>
        <p:spPr>
          <a:xfrm>
            <a:off x="1320800" y="4985481"/>
            <a:ext cx="9550400" cy="460699"/>
          </a:xfrm>
        </p:spPr>
        <p:txBody>
          <a:bodyPr/>
          <a:lstStyle>
            <a:lvl1pPr marL="0" indent="0" algn="r">
              <a:buFontTx/>
              <a:buNone/>
              <a:defRPr sz="2667" b="1" i="0" spc="67" baseline="0">
                <a:solidFill>
                  <a:schemeClr val="bg1">
                    <a:lumMod val="95000"/>
                  </a:schemeClr>
                </a:solidFill>
                <a:latin typeface="+mn-lt"/>
              </a:defRPr>
            </a:lvl1pPr>
            <a:lvl3pPr marL="1219170" indent="0" algn="l">
              <a:buFontTx/>
              <a:buNone/>
              <a:defRPr/>
            </a:lvl3pPr>
          </a:lstStyle>
          <a:p>
            <a:pPr lvl="0"/>
            <a:r>
              <a:rPr lang="en-US" dirty="0"/>
              <a:t>Name</a:t>
            </a:r>
          </a:p>
        </p:txBody>
      </p:sp>
    </p:spTree>
    <p:extLst>
      <p:ext uri="{BB962C8B-B14F-4D97-AF65-F5344CB8AC3E}">
        <p14:creationId xmlns:p14="http://schemas.microsoft.com/office/powerpoint/2010/main" val="3764920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Plain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6164575"/>
            <a:ext cx="12192000" cy="711200"/>
          </a:xfrm>
          <a:prstGeom prst="rect">
            <a:avLst/>
          </a:prstGeom>
          <a:solidFill>
            <a:srgbClr val="0A4E98"/>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dirty="0">
              <a:solidFill>
                <a:prstClr val="white"/>
              </a:solidFill>
            </a:endParaRPr>
          </a:p>
        </p:txBody>
      </p:sp>
      <p:sp>
        <p:nvSpPr>
          <p:cNvPr id="2" name="Title 1"/>
          <p:cNvSpPr>
            <a:spLocks noGrp="1"/>
          </p:cNvSpPr>
          <p:nvPr>
            <p:ph type="title"/>
          </p:nvPr>
        </p:nvSpPr>
        <p:spPr/>
        <p:txBody>
          <a:bodyPr/>
          <a:lstStyle>
            <a:lvl1pPr>
              <a:defRPr sz="2933">
                <a:solidFill>
                  <a:schemeClr val="accent2">
                    <a:lumMod val="50000"/>
                  </a:schemeClr>
                </a:solidFill>
              </a:defRPr>
            </a:lvl1pPr>
          </a:lstStyle>
          <a:p>
            <a:r>
              <a:rPr lang="en-US" dirty="0"/>
              <a:t>Click to edit Master title style</a:t>
            </a:r>
          </a:p>
        </p:txBody>
      </p:sp>
      <p:sp>
        <p:nvSpPr>
          <p:cNvPr id="7" name="Slide Number Placeholder 5"/>
          <p:cNvSpPr>
            <a:spLocks noGrp="1"/>
          </p:cNvSpPr>
          <p:nvPr>
            <p:ph type="sldNum" sz="quarter" idx="4"/>
          </p:nvPr>
        </p:nvSpPr>
        <p:spPr>
          <a:xfrm>
            <a:off x="9464196" y="6346307"/>
            <a:ext cx="2508837" cy="365125"/>
          </a:xfrm>
          <a:prstGeom prst="rect">
            <a:avLst/>
          </a:prstGeom>
        </p:spPr>
        <p:txBody>
          <a:bodyPr/>
          <a:lstStyle>
            <a:lvl1pPr algn="r">
              <a:defRPr sz="1600" spc="67">
                <a:solidFill>
                  <a:schemeClr val="bg1">
                    <a:lumMod val="85000"/>
                  </a:schemeClr>
                </a:solidFill>
              </a:defRPr>
            </a:lvl1pPr>
          </a:lstStyle>
          <a:p>
            <a:fld id="{5E9C14A8-3742-104C-87E5-B5DE088EAF44}" type="slidenum">
              <a:rPr lang="en-US" smtClean="0">
                <a:solidFill>
                  <a:prstClr val="white">
                    <a:lumMod val="85000"/>
                  </a:prstClr>
                </a:solidFill>
              </a:rPr>
              <a:pPr/>
              <a:t>‹#›</a:t>
            </a:fld>
            <a:endParaRPr lang="en-US" dirty="0">
              <a:solidFill>
                <a:prstClr val="white">
                  <a:lumMod val="85000"/>
                </a:prstClr>
              </a:solidFill>
            </a:endParaRPr>
          </a:p>
        </p:txBody>
      </p:sp>
      <p:pic>
        <p:nvPicPr>
          <p:cNvPr id="11" name="Picture 10" descr="FedCombomark-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362" y="6399471"/>
            <a:ext cx="4070773" cy="237067"/>
          </a:xfrm>
          <a:prstGeom prst="rect">
            <a:avLst/>
          </a:prstGeom>
        </p:spPr>
      </p:pic>
    </p:spTree>
    <p:extLst>
      <p:ext uri="{BB962C8B-B14F-4D97-AF65-F5344CB8AC3E}">
        <p14:creationId xmlns:p14="http://schemas.microsoft.com/office/powerpoint/2010/main" val="174752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2" y="2443164"/>
            <a:ext cx="8957609" cy="2025519"/>
          </a:xfrm>
        </p:spPr>
        <p:txBody>
          <a:bodyPr anchor="b">
            <a:normAutofit/>
          </a:bodyPr>
          <a:lstStyle>
            <a:lvl1pPr>
              <a:defRPr sz="5800" b="1" i="0" baseline="0">
                <a:solidFill>
                  <a:schemeClr val="bg1"/>
                </a:solidFill>
                <a:latin typeface="Avenir Heavy" charset="0"/>
                <a:ea typeface="Avenir Heavy" charset="0"/>
                <a:cs typeface="Avenir Heavy"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b="0" i="0">
                <a:solidFill>
                  <a:srgbClr val="77C2D7"/>
                </a:solidFill>
                <a:latin typeface="FreightSans Pro Medium" charset="0"/>
                <a:ea typeface="FreightSans Pro Medium" charset="0"/>
                <a:cs typeface="FreightSans Pro Medium"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1911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5910" y="1825625"/>
            <a:ext cx="5473890" cy="4459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473890" cy="4459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a:ext>
            </a:extLst>
          </a:blip>
          <a:srcRect t="3" b="38606"/>
          <a:stretch/>
        </p:blipFill>
        <p:spPr>
          <a:xfrm>
            <a:off x="0" y="0"/>
            <a:ext cx="12192000" cy="1645920"/>
          </a:xfrm>
          <a:prstGeom prst="rect">
            <a:avLst/>
          </a:prstGeom>
          <a:blipFill dpi="0" rotWithShape="1">
            <a:blip r:embed="rId4">
              <a:alphaModFix/>
            </a:blip>
            <a:srcRect/>
            <a:tile tx="0" ty="0" sx="100000" sy="100000" flip="none" algn="tl"/>
          </a:blipFill>
        </p:spPr>
      </p:pic>
      <p:sp>
        <p:nvSpPr>
          <p:cNvPr id="6" name="Title 1"/>
          <p:cNvSpPr>
            <a:spLocks noGrp="1"/>
          </p:cNvSpPr>
          <p:nvPr>
            <p:ph type="title"/>
          </p:nvPr>
        </p:nvSpPr>
        <p:spPr>
          <a:xfrm>
            <a:off x="545910" y="160178"/>
            <a:ext cx="11100180" cy="1325563"/>
          </a:xfrm>
        </p:spPr>
        <p:txBody>
          <a:bodyPr/>
          <a:lstStyle>
            <a:lvl1pPr>
              <a:defRPr baseline="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6445046"/>
            <a:ext cx="12192001" cy="412954"/>
          </a:xfrm>
          <a:prstGeom prst="rect">
            <a:avLst/>
          </a:prstGeom>
        </p:spPr>
      </p:pic>
      <p:cxnSp>
        <p:nvCxnSpPr>
          <p:cNvPr id="8" name="Straight Connector 7"/>
          <p:cNvCxnSpPr/>
          <p:nvPr userDrawn="1"/>
        </p:nvCxnSpPr>
        <p:spPr>
          <a:xfrm>
            <a:off x="0" y="6445046"/>
            <a:ext cx="12192000" cy="0"/>
          </a:xfrm>
          <a:prstGeom prst="line">
            <a:avLst/>
          </a:prstGeom>
          <a:ln w="38100">
            <a:solidFill>
              <a:srgbClr val="77C2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8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5911" y="1681163"/>
            <a:ext cx="5451666" cy="823912"/>
          </a:xfrm>
        </p:spPr>
        <p:txBody>
          <a:bodyPr anchor="b"/>
          <a:lstStyle>
            <a:lvl1pPr marL="0" indent="0">
              <a:buNone/>
              <a:defRPr sz="2400" b="1" i="0">
                <a:latin typeface="FreightSans Pro" charset="0"/>
                <a:ea typeface="FreightSans Pro" charset="0"/>
                <a:cs typeface="FreightSans Pro"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45911" y="2505075"/>
            <a:ext cx="545166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477065" cy="823912"/>
          </a:xfrm>
        </p:spPr>
        <p:txBody>
          <a:bodyPr anchor="b"/>
          <a:lstStyle>
            <a:lvl1pPr marL="0" indent="0">
              <a:buNone/>
              <a:defRPr sz="2400" b="1" i="0">
                <a:latin typeface="FreightSans Pro" charset="0"/>
                <a:ea typeface="FreightSans Pro" charset="0"/>
                <a:cs typeface="FreightSans Pro"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4770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a:ext>
            </a:extLst>
          </a:blip>
          <a:srcRect t="3" b="38606"/>
          <a:stretch/>
        </p:blipFill>
        <p:spPr>
          <a:xfrm>
            <a:off x="0" y="0"/>
            <a:ext cx="12192000" cy="1645920"/>
          </a:xfrm>
          <a:prstGeom prst="rect">
            <a:avLst/>
          </a:prstGeom>
          <a:blipFill dpi="0" rotWithShape="1">
            <a:blip r:embed="rId4">
              <a:alphaModFix/>
            </a:blip>
            <a:srcRect/>
            <a:tile tx="0" ty="0" sx="100000" sy="100000" flip="none" algn="tl"/>
          </a:blipFill>
        </p:spPr>
      </p:pic>
      <p:sp>
        <p:nvSpPr>
          <p:cNvPr id="8" name="Title 1"/>
          <p:cNvSpPr>
            <a:spLocks noGrp="1"/>
          </p:cNvSpPr>
          <p:nvPr>
            <p:ph type="title"/>
          </p:nvPr>
        </p:nvSpPr>
        <p:spPr>
          <a:xfrm>
            <a:off x="545910" y="160178"/>
            <a:ext cx="11100180" cy="1325563"/>
          </a:xfrm>
        </p:spPr>
        <p:txBody>
          <a:bodyPr/>
          <a:lstStyle>
            <a:lvl1pPr>
              <a:defRPr baseline="0">
                <a:solidFill>
                  <a:schemeClr val="bg1"/>
                </a:solidFill>
              </a:defRPr>
            </a:lvl1pPr>
          </a:lstStyle>
          <a:p>
            <a:r>
              <a:rPr lang="en-US"/>
              <a:t>Click to edit Master title style</a:t>
            </a:r>
            <a:endParaRPr lang="en-US" dirty="0"/>
          </a:p>
        </p:txBody>
      </p:sp>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 y="6445046"/>
            <a:ext cx="12192001" cy="412954"/>
          </a:xfrm>
          <a:prstGeom prst="rect">
            <a:avLst/>
          </a:prstGeom>
        </p:spPr>
      </p:pic>
      <p:cxnSp>
        <p:nvCxnSpPr>
          <p:cNvPr id="10" name="Straight Connector 9"/>
          <p:cNvCxnSpPr/>
          <p:nvPr userDrawn="1"/>
        </p:nvCxnSpPr>
        <p:spPr>
          <a:xfrm>
            <a:off x="0" y="6445046"/>
            <a:ext cx="12192000" cy="0"/>
          </a:xfrm>
          <a:prstGeom prst="line">
            <a:avLst/>
          </a:prstGeom>
          <a:ln w="38100">
            <a:solidFill>
              <a:srgbClr val="77C2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09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a:ext>
            </a:extLst>
          </a:blip>
          <a:srcRect t="3" b="38606"/>
          <a:stretch/>
        </p:blipFill>
        <p:spPr>
          <a:xfrm>
            <a:off x="0" y="0"/>
            <a:ext cx="12192000" cy="1645920"/>
          </a:xfrm>
          <a:prstGeom prst="rect">
            <a:avLst/>
          </a:prstGeom>
          <a:blipFill dpi="0" rotWithShape="1">
            <a:blip r:embed="rId4">
              <a:alphaModFix/>
            </a:blip>
            <a:srcRect/>
            <a:tile tx="0" ty="0" sx="100000" sy="100000" flip="none" algn="tl"/>
          </a:blipFill>
        </p:spPr>
      </p:pic>
      <p:sp>
        <p:nvSpPr>
          <p:cNvPr id="4" name="Title 1"/>
          <p:cNvSpPr>
            <a:spLocks noGrp="1"/>
          </p:cNvSpPr>
          <p:nvPr>
            <p:ph type="title"/>
          </p:nvPr>
        </p:nvSpPr>
        <p:spPr>
          <a:xfrm>
            <a:off x="545910" y="160178"/>
            <a:ext cx="11100180" cy="1325563"/>
          </a:xfrm>
        </p:spPr>
        <p:txBody>
          <a:bodyPr/>
          <a:lstStyle>
            <a:lvl1pPr>
              <a:defRPr baseline="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 y="6445046"/>
            <a:ext cx="12192001" cy="412954"/>
          </a:xfrm>
          <a:prstGeom prst="rect">
            <a:avLst/>
          </a:prstGeom>
        </p:spPr>
      </p:pic>
      <p:cxnSp>
        <p:nvCxnSpPr>
          <p:cNvPr id="6" name="Straight Connector 5"/>
          <p:cNvCxnSpPr/>
          <p:nvPr userDrawn="1"/>
        </p:nvCxnSpPr>
        <p:spPr>
          <a:xfrm>
            <a:off x="0" y="6445046"/>
            <a:ext cx="12192000" cy="0"/>
          </a:xfrm>
          <a:prstGeom prst="line">
            <a:avLst/>
          </a:prstGeom>
          <a:ln w="38100">
            <a:solidFill>
              <a:srgbClr val="77C2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00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586855"/>
            <a:ext cx="6172200" cy="5691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545910" y="0"/>
            <a:ext cx="4226115" cy="1600200"/>
          </a:xfrm>
        </p:spPr>
        <p:txBody>
          <a:bodyPr anchor="b"/>
          <a:lstStyle>
            <a:lvl1pPr>
              <a:defRPr sz="3200"/>
            </a:lvl1pPr>
          </a:lstStyle>
          <a:p>
            <a:r>
              <a:rPr lang="en-US"/>
              <a:t>Click to edit Master title style</a:t>
            </a:r>
            <a:endParaRPr lang="en-US" dirty="0"/>
          </a:p>
        </p:txBody>
      </p:sp>
      <p:sp>
        <p:nvSpPr>
          <p:cNvPr id="6" name="Text Placeholder 3"/>
          <p:cNvSpPr>
            <a:spLocks noGrp="1"/>
          </p:cNvSpPr>
          <p:nvPr>
            <p:ph type="body" sz="half" idx="2"/>
          </p:nvPr>
        </p:nvSpPr>
        <p:spPr>
          <a:xfrm>
            <a:off x="545910" y="1600199"/>
            <a:ext cx="4226115" cy="467777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445046"/>
            <a:ext cx="12192001" cy="412954"/>
          </a:xfrm>
          <a:prstGeom prst="rect">
            <a:avLst/>
          </a:prstGeom>
        </p:spPr>
      </p:pic>
      <p:cxnSp>
        <p:nvCxnSpPr>
          <p:cNvPr id="8" name="Straight Connector 7"/>
          <p:cNvCxnSpPr/>
          <p:nvPr userDrawn="1"/>
        </p:nvCxnSpPr>
        <p:spPr>
          <a:xfrm>
            <a:off x="0" y="6445046"/>
            <a:ext cx="12192000" cy="0"/>
          </a:xfrm>
          <a:prstGeom prst="line">
            <a:avLst/>
          </a:prstGeom>
          <a:ln w="38100">
            <a:solidFill>
              <a:srgbClr val="77C2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554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910" y="0"/>
            <a:ext cx="422611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69540" y="530227"/>
            <a:ext cx="6444705" cy="561126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45910" y="1600199"/>
            <a:ext cx="4226115" cy="467777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445046"/>
            <a:ext cx="12192001" cy="412954"/>
          </a:xfrm>
          <a:prstGeom prst="rect">
            <a:avLst/>
          </a:prstGeom>
        </p:spPr>
      </p:pic>
      <p:cxnSp>
        <p:nvCxnSpPr>
          <p:cNvPr id="25" name="Straight Connector 24"/>
          <p:cNvCxnSpPr/>
          <p:nvPr userDrawn="1"/>
        </p:nvCxnSpPr>
        <p:spPr>
          <a:xfrm>
            <a:off x="0" y="6445046"/>
            <a:ext cx="12192000" cy="0"/>
          </a:xfrm>
          <a:prstGeom prst="line">
            <a:avLst/>
          </a:prstGeom>
          <a:ln w="38100">
            <a:solidFill>
              <a:srgbClr val="77C2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37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390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xStyles>
    <p:titleStyle>
      <a:lvl1pPr algn="l" defTabSz="914377" rtl="0" eaLnBrk="1" latinLnBrk="0" hangingPunct="1">
        <a:lnSpc>
          <a:spcPct val="90000"/>
        </a:lnSpc>
        <a:spcBef>
          <a:spcPct val="0"/>
        </a:spcBef>
        <a:buNone/>
        <a:defRPr sz="4400" b="0" i="0" kern="1200">
          <a:solidFill>
            <a:schemeClr val="tx1"/>
          </a:solidFill>
          <a:latin typeface="Avenir Medium" charset="0"/>
          <a:ea typeface="Avenir Medium" charset="0"/>
          <a:cs typeface="Avenir Medium" charset="0"/>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FreightSans Pro Book" charset="0"/>
          <a:ea typeface="FreightSans Pro Book" charset="0"/>
          <a:cs typeface="FreightSans Pro Book" charset="0"/>
        </a:defRPr>
      </a:lvl1pPr>
      <a:lvl2pPr marL="685783" indent="-228594" algn="l" defTabSz="914377" rtl="0" eaLnBrk="1" latinLnBrk="0" hangingPunct="1">
        <a:lnSpc>
          <a:spcPct val="90000"/>
        </a:lnSpc>
        <a:spcBef>
          <a:spcPts val="500"/>
        </a:spcBef>
        <a:buFont typeface="AppleSymbols" charset="0"/>
        <a:buChar char="⚬"/>
        <a:defRPr sz="2400" b="0" i="0" kern="1200">
          <a:solidFill>
            <a:schemeClr val="tx1"/>
          </a:solidFill>
          <a:latin typeface="FreightSans Pro Book" charset="0"/>
          <a:ea typeface="FreightSans Pro Book" charset="0"/>
          <a:cs typeface="FreightSans Pro Book" charset="0"/>
        </a:defRPr>
      </a:lvl2pPr>
      <a:lvl3pPr marL="1142971" indent="-228594" algn="l" defTabSz="914377" rtl="0" eaLnBrk="1" latinLnBrk="0" hangingPunct="1">
        <a:lnSpc>
          <a:spcPct val="90000"/>
        </a:lnSpc>
        <a:spcBef>
          <a:spcPts val="500"/>
        </a:spcBef>
        <a:buFont typeface="Wingdings" charset="2"/>
        <a:buChar char="§"/>
        <a:defRPr sz="2000" b="0" i="0" kern="1200">
          <a:solidFill>
            <a:schemeClr val="tx1"/>
          </a:solidFill>
          <a:latin typeface="FreightSans Pro Book" charset="0"/>
          <a:ea typeface="FreightSans Pro Book" charset="0"/>
          <a:cs typeface="FreightSans Pro Book"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FreightSans Pro Book" charset="0"/>
          <a:ea typeface="FreightSans Pro Book" charset="0"/>
          <a:cs typeface="FreightSans Pro Book"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FreightSans Pro Book" charset="0"/>
          <a:ea typeface="FreightSans Pro Book" charset="0"/>
          <a:cs typeface="FreightSans Pro Book"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1244D-85BD-48D7-9CF3-C23C7E8CFD8F}" type="datetimeFigureOut">
              <a:rPr lang="en-US" smtClean="0">
                <a:solidFill>
                  <a:prstClr val="black">
                    <a:tint val="75000"/>
                  </a:prstClr>
                </a:solidFill>
              </a:rPr>
              <a:pPr/>
              <a:t>9/20/2018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F90C1-6F42-47E3-83DE-FEC9391E0E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664010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play.google.com/store/books/author?id=Jes%C3%BAs+Ca%C3%B1as"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investinwork/book.org" TargetMode="External"/><Relationship Id="rId5" Type="http://schemas.openxmlformats.org/officeDocument/2006/relationships/hyperlink" Target="http://www.dallasfedcomdev.org/" TargetMode="External"/><Relationship Id="rId4" Type="http://schemas.openxmlformats.org/officeDocument/2006/relationships/hyperlink" Target="http://www.fedcommunities.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dallasfedcomdev.org/" TargetMode="External"/><Relationship Id="rId2" Type="http://schemas.openxmlformats.org/officeDocument/2006/relationships/hyperlink" Target="http://www.fedcommunities.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80" y="469025"/>
            <a:ext cx="11100180" cy="1325563"/>
          </a:xfrm>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06" y="0"/>
            <a:ext cx="12192000" cy="6858000"/>
          </a:xfrm>
        </p:spPr>
      </p:pic>
      <p:sp>
        <p:nvSpPr>
          <p:cNvPr id="3" name="TextBox 2"/>
          <p:cNvSpPr txBox="1"/>
          <p:nvPr/>
        </p:nvSpPr>
        <p:spPr>
          <a:xfrm>
            <a:off x="2069721" y="2742631"/>
            <a:ext cx="7980870" cy="3785652"/>
          </a:xfrm>
          <a:prstGeom prst="rect">
            <a:avLst/>
          </a:prstGeom>
          <a:noFill/>
        </p:spPr>
        <p:txBody>
          <a:bodyPr wrap="square" rtlCol="0">
            <a:spAutoFit/>
          </a:bodyPr>
          <a:lstStyle/>
          <a:p>
            <a:r>
              <a:rPr lang="en-US" sz="2400" dirty="0">
                <a:solidFill>
                  <a:schemeClr val="bg1"/>
                </a:solidFill>
                <a:latin typeface="FreightSans Pro Semibold"/>
              </a:rPr>
              <a:t>Jordana Barton, MPA</a:t>
            </a:r>
          </a:p>
          <a:p>
            <a:r>
              <a:rPr lang="en-US" sz="2400" dirty="0">
                <a:solidFill>
                  <a:schemeClr val="bg1"/>
                </a:solidFill>
                <a:latin typeface="FreightSans Pro Semibold"/>
              </a:rPr>
              <a:t>Federal Reserve Bank of Dallas-San Antonio Branch</a:t>
            </a:r>
          </a:p>
          <a:p>
            <a:r>
              <a:rPr lang="en-US" sz="2400" dirty="0">
                <a:solidFill>
                  <a:schemeClr val="bg1"/>
                </a:solidFill>
                <a:latin typeface="FreightSans Pro Semibold"/>
              </a:rPr>
              <a:t>jordana.barton@dal.frb.org</a:t>
            </a:r>
          </a:p>
          <a:p>
            <a:endParaRPr lang="en-US" sz="2400" dirty="0">
              <a:solidFill>
                <a:schemeClr val="bg1"/>
              </a:solidFill>
              <a:latin typeface="FreightSans Pro Semibold"/>
            </a:endParaRPr>
          </a:p>
          <a:p>
            <a:endParaRPr lang="en-US" sz="2400" dirty="0">
              <a:solidFill>
                <a:schemeClr val="bg1"/>
              </a:solidFill>
              <a:latin typeface="FreightSans Pro Semibold"/>
            </a:endParaRPr>
          </a:p>
          <a:p>
            <a:r>
              <a:rPr lang="en-US" sz="2400" dirty="0">
                <a:solidFill>
                  <a:schemeClr val="bg1"/>
                </a:solidFill>
                <a:latin typeface="FreightSans Pro Semibold"/>
              </a:rPr>
              <a:t>The Connected Coast Broadband Summit</a:t>
            </a:r>
          </a:p>
          <a:p>
            <a:r>
              <a:rPr lang="en-US" sz="2400" i="1" dirty="0">
                <a:solidFill>
                  <a:schemeClr val="bg1"/>
                </a:solidFill>
                <a:latin typeface="FreightSans Pro Semibold"/>
              </a:rPr>
              <a:t>by</a:t>
            </a:r>
            <a:r>
              <a:rPr lang="en-US" sz="2400" dirty="0">
                <a:solidFill>
                  <a:schemeClr val="bg1"/>
                </a:solidFill>
                <a:latin typeface="FreightSans Pro Semibold"/>
              </a:rPr>
              <a:t> Coastal Bend Business Innovation Center</a:t>
            </a:r>
          </a:p>
          <a:p>
            <a:r>
              <a:rPr lang="en-US" sz="2400" dirty="0">
                <a:solidFill>
                  <a:schemeClr val="bg1"/>
                </a:solidFill>
                <a:latin typeface="FreightSans Pro Semibold"/>
              </a:rPr>
              <a:t>Heritage Place </a:t>
            </a:r>
            <a:r>
              <a:rPr lang="en-US" dirty="0">
                <a:solidFill>
                  <a:schemeClr val="bg1"/>
                </a:solidFill>
                <a:latin typeface="Times New Roman" panose="02020603050405020304" pitchFamily="18" charset="0"/>
                <a:cs typeface="Times New Roman" panose="02020603050405020304" pitchFamily="18" charset="0"/>
              </a:rPr>
              <a: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FreightSans Pro Semibold"/>
              </a:rPr>
              <a:t>Rockport, Texas</a:t>
            </a:r>
          </a:p>
          <a:p>
            <a:r>
              <a:rPr lang="en-US" sz="2400" dirty="0">
                <a:solidFill>
                  <a:schemeClr val="bg1"/>
                </a:solidFill>
                <a:latin typeface="FreightSans Pro Semibold"/>
              </a:rPr>
              <a:t>September 20, 2018</a:t>
            </a:r>
          </a:p>
          <a:p>
            <a:endParaRPr lang="en-US" sz="2400" dirty="0">
              <a:solidFill>
                <a:schemeClr val="bg1"/>
              </a:solidFill>
              <a:latin typeface="FreightSans Pro Semibold"/>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42" y="2815768"/>
            <a:ext cx="1366518" cy="1372737"/>
          </a:xfrm>
          <a:prstGeom prst="rect">
            <a:avLst/>
          </a:prstGeom>
        </p:spPr>
      </p:pic>
      <p:sp>
        <p:nvSpPr>
          <p:cNvPr id="8" name="TextBox 7"/>
          <p:cNvSpPr txBox="1"/>
          <p:nvPr/>
        </p:nvSpPr>
        <p:spPr>
          <a:xfrm>
            <a:off x="278424" y="797073"/>
            <a:ext cx="11913576" cy="830997"/>
          </a:xfrm>
          <a:prstGeom prst="rect">
            <a:avLst/>
          </a:prstGeom>
          <a:noFill/>
        </p:spPr>
        <p:txBody>
          <a:bodyPr wrap="square" rtlCol="0">
            <a:spAutoFit/>
          </a:bodyPr>
          <a:lstStyle/>
          <a:p>
            <a:r>
              <a:rPr lang="en-US" sz="4800" b="1" dirty="0">
                <a:solidFill>
                  <a:schemeClr val="bg1"/>
                </a:solidFill>
                <a:latin typeface="FreightSans Pro Book"/>
              </a:rPr>
              <a:t>Digital Inclusion for </a:t>
            </a:r>
            <a:r>
              <a:rPr lang="en-US" sz="4800" b="1">
                <a:solidFill>
                  <a:schemeClr val="bg1"/>
                </a:solidFill>
                <a:latin typeface="FreightSans Pro Book"/>
              </a:rPr>
              <a:t>Economic Development</a:t>
            </a:r>
            <a:endParaRPr lang="en-US" sz="4400" dirty="0">
              <a:solidFill>
                <a:schemeClr val="bg1"/>
              </a:solidFill>
              <a:latin typeface="FreightSans Pro Semibold"/>
            </a:endParaRPr>
          </a:p>
        </p:txBody>
      </p:sp>
    </p:spTree>
    <p:extLst>
      <p:ext uri="{BB962C8B-B14F-4D97-AF65-F5344CB8AC3E}">
        <p14:creationId xmlns:p14="http://schemas.microsoft.com/office/powerpoint/2010/main" val="1244867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10" y="22701"/>
            <a:ext cx="11100180" cy="1325563"/>
          </a:xfrm>
        </p:spPr>
        <p:txBody>
          <a:bodyPr>
            <a:normAutofit/>
          </a:bodyPr>
          <a:lstStyle/>
          <a:p>
            <a:r>
              <a:rPr lang="en-US" dirty="0"/>
              <a:t>Broadband is Essential Infrastructure and the Prerequisite for Closing the Digital Divide</a:t>
            </a:r>
          </a:p>
        </p:txBody>
      </p:sp>
      <p:pic>
        <p:nvPicPr>
          <p:cNvPr id="6" name="Content Placeholder 5" descr="C:\Users\k1mjb02\Desktop\Digital divide images\Chart_jpgs\Diagram1.jpg"/>
          <p:cNvPicPr>
            <a:picLocks noGrp="1"/>
          </p:cNvPicPr>
          <p:nvPr>
            <p:ph idx="1"/>
          </p:nvPr>
        </p:nvPicPr>
        <p:blipFill rotWithShape="1">
          <a:blip r:embed="rId3">
            <a:extLst>
              <a:ext uri="{28A0092B-C50C-407E-A947-70E740481C1C}">
                <a14:useLocalDpi xmlns:a14="http://schemas.microsoft.com/office/drawing/2010/main" val="0"/>
              </a:ext>
            </a:extLst>
          </a:blip>
          <a:srcRect l="1923" t="15089" r="2073" b="2630"/>
          <a:stretch/>
        </p:blipFill>
        <p:spPr bwMode="auto">
          <a:xfrm>
            <a:off x="1417320" y="1783080"/>
            <a:ext cx="9281160" cy="45948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373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590" y="457358"/>
            <a:ext cx="11455590" cy="1325563"/>
          </a:xfrm>
        </p:spPr>
        <p:txBody>
          <a:bodyPr>
            <a:normAutofit/>
          </a:bodyPr>
          <a:lstStyle/>
          <a:p>
            <a:r>
              <a:rPr lang="en-US" dirty="0"/>
              <a:t>The Internet Economy</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1016000" y="1782921"/>
            <a:ext cx="10109200" cy="4607718"/>
          </a:xfrm>
          <a:prstGeom prst="rect">
            <a:avLst/>
          </a:prstGeom>
        </p:spPr>
      </p:pic>
    </p:spTree>
    <p:extLst>
      <p:ext uri="{BB962C8B-B14F-4D97-AF65-F5344CB8AC3E}">
        <p14:creationId xmlns:p14="http://schemas.microsoft.com/office/powerpoint/2010/main" val="141155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5910" y="1947545"/>
            <a:ext cx="5174170" cy="4459242"/>
          </a:xfrm>
        </p:spPr>
        <p:txBody>
          <a:bodyPr/>
          <a:lstStyle/>
          <a:p>
            <a:pPr>
              <a:buFont typeface="Wingdings" panose="05000000000000000000" pitchFamily="2" charset="2"/>
              <a:buChar char="§"/>
            </a:pPr>
            <a:r>
              <a:rPr lang="en-US" sz="2600" dirty="0"/>
              <a:t>1/3 of households with incomes below $50,000, with school age children, do not have high speed internet access at home (40% of all families with school-age children)</a:t>
            </a:r>
          </a:p>
          <a:p>
            <a:pPr>
              <a:buFont typeface="Wingdings" panose="05000000000000000000" pitchFamily="2" charset="2"/>
              <a:buChar char="§"/>
            </a:pPr>
            <a:endParaRPr lang="en-US" sz="1200" dirty="0"/>
          </a:p>
          <a:p>
            <a:pPr>
              <a:buFont typeface="Wingdings" panose="05000000000000000000" pitchFamily="2" charset="2"/>
              <a:buChar char="§"/>
            </a:pPr>
            <a:r>
              <a:rPr lang="en-US" sz="2600" dirty="0"/>
              <a:t>Only 8% of households with incomes of $50,000 or more lack broadband at home</a:t>
            </a:r>
          </a:p>
          <a:p>
            <a:pPr>
              <a:buFont typeface="Wingdings" panose="05000000000000000000" pitchFamily="2" charset="2"/>
              <a:buChar char="§"/>
            </a:pPr>
            <a:endParaRPr lang="en-US" dirty="0"/>
          </a:p>
        </p:txBody>
      </p:sp>
      <p:sp>
        <p:nvSpPr>
          <p:cNvPr id="5" name="Content Placeholder 4"/>
          <p:cNvSpPr>
            <a:spLocks noGrp="1"/>
          </p:cNvSpPr>
          <p:nvPr>
            <p:ph sz="half" idx="2"/>
          </p:nvPr>
        </p:nvSpPr>
        <p:spPr/>
        <p:txBody>
          <a:bodyPr/>
          <a:lstStyle/>
          <a:p>
            <a:pPr marL="0" indent="0">
              <a:buNone/>
            </a:pPr>
            <a:endParaRPr lang="en-US" dirty="0"/>
          </a:p>
        </p:txBody>
      </p:sp>
      <p:sp>
        <p:nvSpPr>
          <p:cNvPr id="2" name="Title 1"/>
          <p:cNvSpPr>
            <a:spLocks noGrp="1"/>
          </p:cNvSpPr>
          <p:nvPr>
            <p:ph type="title"/>
          </p:nvPr>
        </p:nvSpPr>
        <p:spPr/>
        <p:txBody>
          <a:bodyPr/>
          <a:lstStyle/>
          <a:p>
            <a:r>
              <a:rPr lang="en-US" dirty="0"/>
              <a:t>The Homework Gap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650" y="2277847"/>
            <a:ext cx="5450303" cy="3304246"/>
          </a:xfrm>
          <a:prstGeom prst="rect">
            <a:avLst/>
          </a:prstGeom>
        </p:spPr>
      </p:pic>
    </p:spTree>
    <p:extLst>
      <p:ext uri="{BB962C8B-B14F-4D97-AF65-F5344CB8AC3E}">
        <p14:creationId xmlns:p14="http://schemas.microsoft.com/office/powerpoint/2010/main" val="308711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Development</a:t>
            </a:r>
          </a:p>
        </p:txBody>
      </p:sp>
      <p:sp>
        <p:nvSpPr>
          <p:cNvPr id="3" name="Content Placeholder 2"/>
          <p:cNvSpPr>
            <a:spLocks noGrp="1"/>
          </p:cNvSpPr>
          <p:nvPr>
            <p:ph idx="1"/>
          </p:nvPr>
        </p:nvSpPr>
        <p:spPr>
          <a:xfrm>
            <a:off x="545910" y="1663065"/>
            <a:ext cx="11100180" cy="5001895"/>
          </a:xfrm>
        </p:spPr>
        <p:txBody>
          <a:bodyPr>
            <a:normAutofit/>
          </a:bodyPr>
          <a:lstStyle/>
          <a:p>
            <a:pPr>
              <a:spcBef>
                <a:spcPts val="600"/>
              </a:spcBef>
              <a:buFont typeface="Wingdings" panose="05000000000000000000" pitchFamily="2" charset="2"/>
              <a:buChar char="§"/>
            </a:pPr>
            <a:r>
              <a:rPr lang="en-US" sz="2600" dirty="0"/>
              <a:t>Digital skills &amp; access to broadband required for accessing jobs &amp; training</a:t>
            </a:r>
          </a:p>
          <a:p>
            <a:pPr>
              <a:spcBef>
                <a:spcPts val="600"/>
              </a:spcBef>
              <a:buFont typeface="Wingdings" panose="05000000000000000000" pitchFamily="2" charset="2"/>
              <a:buChar char="§"/>
            </a:pPr>
            <a:endParaRPr lang="en-US" sz="400" dirty="0"/>
          </a:p>
          <a:p>
            <a:pPr>
              <a:spcBef>
                <a:spcPts val="600"/>
              </a:spcBef>
              <a:buFont typeface="Wingdings" panose="05000000000000000000" pitchFamily="2" charset="2"/>
              <a:buChar char="§"/>
            </a:pPr>
            <a:r>
              <a:rPr lang="en-US" sz="2600" dirty="0"/>
              <a:t>70% of jobs are posted online</a:t>
            </a:r>
          </a:p>
          <a:p>
            <a:pPr>
              <a:spcBef>
                <a:spcPts val="600"/>
              </a:spcBef>
              <a:buFont typeface="Wingdings" panose="05000000000000000000" pitchFamily="2" charset="2"/>
              <a:buChar char="§"/>
            </a:pPr>
            <a:endParaRPr lang="en-US" sz="400" dirty="0"/>
          </a:p>
          <a:p>
            <a:pPr>
              <a:spcBef>
                <a:spcPts val="600"/>
              </a:spcBef>
              <a:buFont typeface="Wingdings" panose="05000000000000000000" pitchFamily="2" charset="2"/>
              <a:buChar char="§"/>
            </a:pPr>
            <a:r>
              <a:rPr lang="en-US" sz="2600" dirty="0"/>
              <a:t>Job training programs increasingly offered online</a:t>
            </a:r>
          </a:p>
          <a:p>
            <a:pPr marL="0" indent="0">
              <a:spcBef>
                <a:spcPts val="600"/>
              </a:spcBef>
              <a:buNone/>
            </a:pPr>
            <a:endParaRPr lang="en-US" sz="400" dirty="0"/>
          </a:p>
          <a:p>
            <a:pPr>
              <a:spcBef>
                <a:spcPts val="600"/>
              </a:spcBef>
              <a:buFont typeface="Wingdings" panose="05000000000000000000" pitchFamily="2" charset="2"/>
              <a:buChar char="§"/>
            </a:pPr>
            <a:r>
              <a:rPr lang="en-US" sz="2600" dirty="0"/>
              <a:t>8 in10 middle skills jobs require digital skills (32% of labor market demand)</a:t>
            </a:r>
          </a:p>
          <a:p>
            <a:pPr>
              <a:spcBef>
                <a:spcPts val="600"/>
              </a:spcBef>
              <a:buFont typeface="Wingdings" panose="05000000000000000000" pitchFamily="2" charset="2"/>
              <a:buChar char="§"/>
            </a:pPr>
            <a:endParaRPr lang="en-US" sz="400" dirty="0"/>
          </a:p>
          <a:p>
            <a:pPr>
              <a:spcBef>
                <a:spcPts val="600"/>
              </a:spcBef>
              <a:buFont typeface="Wingdings" panose="05000000000000000000" pitchFamily="2" charset="2"/>
              <a:buChar char="§"/>
            </a:pPr>
            <a:r>
              <a:rPr lang="en-US" sz="2600" dirty="0"/>
              <a:t>Digitally intensive middle skills jobs have grown twice as fast as other middle skills jobs in the past decade (higher wages)</a:t>
            </a:r>
          </a:p>
          <a:p>
            <a:pPr>
              <a:spcBef>
                <a:spcPts val="600"/>
              </a:spcBef>
              <a:buFont typeface="Wingdings" panose="05000000000000000000" pitchFamily="2" charset="2"/>
              <a:buChar char="§"/>
            </a:pPr>
            <a:endParaRPr lang="en-US" sz="400" dirty="0"/>
          </a:p>
          <a:p>
            <a:pPr>
              <a:spcBef>
                <a:spcPts val="600"/>
              </a:spcBef>
              <a:buFont typeface="Wingdings" panose="05000000000000000000" pitchFamily="2" charset="2"/>
              <a:buChar char="§"/>
            </a:pPr>
            <a:r>
              <a:rPr lang="en-US" sz="2600" dirty="0"/>
              <a:t>Automation, e-commerce, digital divide, digital skills gap</a:t>
            </a:r>
            <a:r>
              <a:rPr lang="en-US" sz="2400" dirty="0">
                <a:sym typeface="Wingdings" panose="05000000000000000000" pitchFamily="2" charset="2"/>
              </a:rPr>
              <a:t> t</a:t>
            </a:r>
            <a:r>
              <a:rPr lang="en-US" sz="2600" dirty="0"/>
              <a:t>he shrinking middle class and job polarization</a:t>
            </a:r>
          </a:p>
          <a:p>
            <a:pPr>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75244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26622" y="1403118"/>
            <a:ext cx="8534400" cy="43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17" name="Chart 16"/>
          <p:cNvGraphicFramePr/>
          <p:nvPr>
            <p:extLst/>
          </p:nvPr>
        </p:nvGraphicFramePr>
        <p:xfrm>
          <a:off x="1954466" y="1232912"/>
          <a:ext cx="8406556" cy="5146002"/>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35"/>
          <p:cNvSpPr/>
          <p:nvPr/>
        </p:nvSpPr>
        <p:spPr>
          <a:xfrm>
            <a:off x="2077369" y="683278"/>
            <a:ext cx="7162800" cy="8894763"/>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marL="858838" algn="ctr" defTabSz="914400" eaLnBrk="0" fontAlgn="base" hangingPunct="0">
              <a:spcBef>
                <a:spcPct val="0"/>
              </a:spcBef>
              <a:spcAft>
                <a:spcPct val="0"/>
              </a:spcAft>
              <a:defRPr/>
            </a:pPr>
            <a:r>
              <a:rPr lang="en-US" sz="2200" b="1" dirty="0">
                <a:solidFill>
                  <a:prstClr val="white"/>
                </a:solidFill>
                <a:effectLst>
                  <a:outerShdw blurRad="38100" dist="38100" dir="2700000" algn="tl">
                    <a:srgbClr val="000000">
                      <a:alpha val="43137"/>
                    </a:srgbClr>
                  </a:outerShdw>
                </a:effectLst>
                <a:ea typeface="MS PGothic" panose="020B0600070205080204" pitchFamily="34" charset="-128"/>
              </a:rPr>
              <a:t>High-Skill Occupations</a:t>
            </a:r>
          </a:p>
          <a:p>
            <a:pPr marL="858838" algn="ctr" defTabSz="914400" eaLnBrk="0" fontAlgn="base" hangingPunct="0">
              <a:spcBef>
                <a:spcPct val="0"/>
              </a:spcBef>
              <a:spcAft>
                <a:spcPct val="0"/>
              </a:spcAft>
              <a:defRPr/>
            </a:pPr>
            <a:endParaRPr lang="en-US" sz="22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endParaRPr lang="en-US" sz="22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endParaRPr lang="en-US" sz="10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endParaRPr lang="en-US" sz="10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endParaRPr lang="en-US" sz="10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r>
              <a:rPr lang="en-US" sz="2200" b="1" dirty="0">
                <a:solidFill>
                  <a:prstClr val="white"/>
                </a:solidFill>
                <a:effectLst>
                  <a:outerShdw blurRad="38100" dist="38100" dir="2700000" algn="tl">
                    <a:srgbClr val="000000">
                      <a:alpha val="43137"/>
                    </a:srgbClr>
                  </a:outerShdw>
                </a:effectLst>
                <a:ea typeface="MS PGothic" panose="020B0600070205080204" pitchFamily="34" charset="-128"/>
              </a:rPr>
              <a:t>Traditional Middle-Skill Occupations</a:t>
            </a:r>
          </a:p>
          <a:p>
            <a:pPr marL="858838" algn="ctr" defTabSz="914400" eaLnBrk="0" fontAlgn="base" hangingPunct="0">
              <a:spcBef>
                <a:spcPct val="0"/>
              </a:spcBef>
              <a:spcAft>
                <a:spcPct val="0"/>
              </a:spcAft>
              <a:defRPr/>
            </a:pPr>
            <a:endParaRPr lang="en-US" sz="22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endParaRPr lang="en-US" sz="12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endParaRPr lang="en-US" sz="36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858838" algn="ctr" defTabSz="914400" eaLnBrk="0" fontAlgn="base" hangingPunct="0">
              <a:spcBef>
                <a:spcPct val="0"/>
              </a:spcBef>
              <a:spcAft>
                <a:spcPct val="0"/>
              </a:spcAft>
              <a:defRPr/>
            </a:pPr>
            <a:r>
              <a:rPr lang="en-US" sz="2200" b="1" dirty="0">
                <a:solidFill>
                  <a:prstClr val="white"/>
                </a:solidFill>
                <a:effectLst>
                  <a:outerShdw blurRad="38100" dist="38100" dir="2700000" algn="tl">
                    <a:srgbClr val="000000">
                      <a:alpha val="43137"/>
                    </a:srgbClr>
                  </a:outerShdw>
                </a:effectLst>
                <a:ea typeface="MS PGothic" panose="020B0600070205080204" pitchFamily="34" charset="-128"/>
              </a:rPr>
              <a:t>Low-Skill Occupations</a:t>
            </a:r>
            <a:endParaRPr lang="en-US" sz="2200" b="1" dirty="0">
              <a:solidFill>
                <a:prstClr val="black"/>
              </a:solidFill>
              <a:effectLst>
                <a:outerShdw blurRad="38100" dist="38100" dir="2700000" algn="tl">
                  <a:srgbClr val="000000">
                    <a:alpha val="43137"/>
                  </a:srgbClr>
                </a:outerShdw>
              </a:effectLst>
              <a:ea typeface="MS PGothic" panose="020B0600070205080204" pitchFamily="34" charset="-128"/>
            </a:endParaRPr>
          </a:p>
          <a:p>
            <a:pPr marL="400050" indent="-400050" defTabSz="914400" eaLnBrk="0" fontAlgn="base" hangingPunct="0">
              <a:spcBef>
                <a:spcPct val="0"/>
              </a:spcBef>
              <a:spcAft>
                <a:spcPct val="0"/>
              </a:spcAft>
              <a:buFont typeface="+mj-lt"/>
              <a:buAutoNum type="romanUcPeriod"/>
              <a:defRPr/>
            </a:pPr>
            <a:endParaRPr lang="en-US" sz="2400" dirty="0">
              <a:solidFill>
                <a:prstClr val="black"/>
              </a:solidFill>
              <a:ea typeface="MS PGothic" panose="020B0600070205080204" pitchFamily="34" charset="-128"/>
              <a:cs typeface="Calibri" pitchFamily="34" charset="0"/>
            </a:endParaRPr>
          </a:p>
          <a:p>
            <a:pPr marL="400050" indent="-400050" defTabSz="914400" eaLnBrk="0" fontAlgn="base" hangingPunct="0">
              <a:spcBef>
                <a:spcPct val="0"/>
              </a:spcBef>
              <a:spcAft>
                <a:spcPct val="0"/>
              </a:spcAft>
              <a:buFont typeface="+mj-lt"/>
              <a:buAutoNum type="romanUcPeriod"/>
              <a:defRPr/>
            </a:pPr>
            <a:endParaRPr lang="en-US" sz="2400" dirty="0">
              <a:solidFill>
                <a:prstClr val="black"/>
              </a:solidFill>
              <a:ea typeface="MS PGothic" panose="020B0600070205080204" pitchFamily="34" charset="-128"/>
              <a:cs typeface="Calibri" pitchFamily="34" charset="0"/>
            </a:endParaRPr>
          </a:p>
          <a:p>
            <a:pPr marL="400050" indent="-400050" defTabSz="914400" eaLnBrk="0" fontAlgn="base" hangingPunct="0">
              <a:spcBef>
                <a:spcPct val="0"/>
              </a:spcBef>
              <a:spcAft>
                <a:spcPct val="0"/>
              </a:spcAft>
              <a:buFont typeface="+mj-lt"/>
              <a:buAutoNum type="romanUcPeriod"/>
              <a:defRPr/>
            </a:pPr>
            <a:endParaRPr lang="en-US" sz="2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algn="ctr" defTabSz="914400" eaLnBrk="0" fontAlgn="base" hangingPunct="0">
              <a:spcBef>
                <a:spcPct val="0"/>
              </a:spcBef>
              <a:spcAft>
                <a:spcPct val="0"/>
              </a:spcAft>
              <a:defRPr/>
            </a:pPr>
            <a:endParaRPr lang="en-US" sz="1400" dirty="0">
              <a:solidFill>
                <a:prstClr val="black"/>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i="1" dirty="0">
              <a:solidFill>
                <a:srgbClr val="262626"/>
              </a:solidFill>
              <a:ea typeface="MS PGothic" panose="020B0600070205080204" pitchFamily="34" charset="-128"/>
              <a:cs typeface="Calibri" pitchFamily="34" charset="0"/>
            </a:endParaRPr>
          </a:p>
          <a:p>
            <a:pPr defTabSz="914400" eaLnBrk="0" fontAlgn="base" hangingPunct="0">
              <a:spcBef>
                <a:spcPct val="0"/>
              </a:spcBef>
              <a:spcAft>
                <a:spcPct val="0"/>
              </a:spcAft>
              <a:defRPr/>
            </a:pPr>
            <a:endParaRPr lang="en-US" sz="1400" b="1" dirty="0">
              <a:solidFill>
                <a:prstClr val="black"/>
              </a:solidFill>
              <a:effectLst>
                <a:outerShdw blurRad="38100" dist="38100" dir="2700000" algn="tl">
                  <a:srgbClr val="C0C0C0"/>
                </a:outerShdw>
              </a:effectLst>
              <a:ea typeface="MS PGothic" panose="020B0600070205080204" pitchFamily="34" charset="-128"/>
              <a:cs typeface="Calibri" pitchFamily="34" charset="0"/>
            </a:endParaRPr>
          </a:p>
          <a:p>
            <a:pPr defTabSz="914400" eaLnBrk="0" fontAlgn="base" hangingPunct="0">
              <a:spcBef>
                <a:spcPct val="0"/>
              </a:spcBef>
              <a:spcAft>
                <a:spcPct val="0"/>
              </a:spcAft>
              <a:buFontTx/>
              <a:buAutoNum type="romanUcPeriod"/>
              <a:defRPr/>
            </a:pPr>
            <a:endParaRPr lang="en-US" sz="1400" dirty="0">
              <a:solidFill>
                <a:prstClr val="black"/>
              </a:solidFill>
              <a:ea typeface="MS PGothic" panose="020B0600070205080204" pitchFamily="34" charset="-128"/>
              <a:cs typeface="Calibri" pitchFamily="34" charset="0"/>
            </a:endParaRPr>
          </a:p>
        </p:txBody>
      </p:sp>
      <p:sp>
        <p:nvSpPr>
          <p:cNvPr id="37" name="TextBox 36"/>
          <p:cNvSpPr txBox="1">
            <a:spLocks noChangeArrowheads="1"/>
          </p:cNvSpPr>
          <p:nvPr/>
        </p:nvSpPr>
        <p:spPr bwMode="auto">
          <a:xfrm>
            <a:off x="2431606" y="3965487"/>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altLang="en-US" sz="2000" b="1" dirty="0">
                <a:solidFill>
                  <a:srgbClr val="FFFFFF"/>
                </a:solidFill>
                <a:latin typeface="Arial" panose="020B0604020202020204" pitchFamily="34" charset="0"/>
                <a:ea typeface="ＭＳ Ｐゴシック" panose="020B0600070205080204" pitchFamily="34" charset="-128"/>
              </a:rPr>
              <a:t>61%</a:t>
            </a:r>
          </a:p>
        </p:txBody>
      </p:sp>
      <p:sp>
        <p:nvSpPr>
          <p:cNvPr id="38" name="TextBox 37"/>
          <p:cNvSpPr txBox="1">
            <a:spLocks noChangeArrowheads="1"/>
          </p:cNvSpPr>
          <p:nvPr/>
        </p:nvSpPr>
        <p:spPr bwMode="auto">
          <a:xfrm>
            <a:off x="9358982" y="4204745"/>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altLang="en-US" sz="2000" b="1" dirty="0">
                <a:solidFill>
                  <a:srgbClr val="FFFFFF"/>
                </a:solidFill>
                <a:latin typeface="Arial" panose="020B0604020202020204" pitchFamily="34" charset="0"/>
                <a:ea typeface="ＭＳ Ｐゴシック" panose="020B0600070205080204" pitchFamily="34" charset="-128"/>
              </a:rPr>
              <a:t>43%</a:t>
            </a:r>
          </a:p>
        </p:txBody>
      </p:sp>
      <p:sp>
        <p:nvSpPr>
          <p:cNvPr id="39" name="TextBox 38"/>
          <p:cNvSpPr txBox="1">
            <a:spLocks noChangeArrowheads="1"/>
          </p:cNvSpPr>
          <p:nvPr/>
        </p:nvSpPr>
        <p:spPr bwMode="auto">
          <a:xfrm>
            <a:off x="2431606" y="5255277"/>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altLang="en-US" sz="2000" b="1" dirty="0">
                <a:solidFill>
                  <a:srgbClr val="FFFFFF"/>
                </a:solidFill>
                <a:latin typeface="Arial" panose="020B0604020202020204" pitchFamily="34" charset="0"/>
                <a:ea typeface="ＭＳ Ｐゴシック" panose="020B0600070205080204" pitchFamily="34" charset="-128"/>
              </a:rPr>
              <a:t>14%</a:t>
            </a:r>
          </a:p>
        </p:txBody>
      </p:sp>
      <p:sp>
        <p:nvSpPr>
          <p:cNvPr id="41" name="TextBox 40"/>
          <p:cNvSpPr txBox="1">
            <a:spLocks noChangeArrowheads="1"/>
          </p:cNvSpPr>
          <p:nvPr/>
        </p:nvSpPr>
        <p:spPr bwMode="auto">
          <a:xfrm>
            <a:off x="2431606" y="2547849"/>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altLang="en-US" sz="2000" b="1" dirty="0">
                <a:solidFill>
                  <a:srgbClr val="FFFFFF"/>
                </a:solidFill>
                <a:latin typeface="Arial" panose="020B0604020202020204" pitchFamily="34" charset="0"/>
                <a:ea typeface="ＭＳ Ｐゴシック" panose="020B0600070205080204" pitchFamily="34" charset="-128"/>
              </a:rPr>
              <a:t>25%</a:t>
            </a:r>
          </a:p>
        </p:txBody>
      </p:sp>
      <p:sp>
        <p:nvSpPr>
          <p:cNvPr id="42" name="TextBox 41"/>
          <p:cNvSpPr txBox="1">
            <a:spLocks noChangeArrowheads="1"/>
          </p:cNvSpPr>
          <p:nvPr/>
        </p:nvSpPr>
        <p:spPr bwMode="auto">
          <a:xfrm>
            <a:off x="9350048" y="5273942"/>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altLang="en-US" sz="2000" b="1" dirty="0">
                <a:solidFill>
                  <a:srgbClr val="FFFFFF"/>
                </a:solidFill>
                <a:latin typeface="Arial" panose="020B0604020202020204" pitchFamily="34" charset="0"/>
                <a:ea typeface="ＭＳ Ｐゴシック" panose="020B0600070205080204" pitchFamily="34" charset="-128"/>
              </a:rPr>
              <a:t>18%</a:t>
            </a:r>
          </a:p>
        </p:txBody>
      </p:sp>
      <p:sp>
        <p:nvSpPr>
          <p:cNvPr id="46" name="TextBox 45"/>
          <p:cNvSpPr txBox="1">
            <a:spLocks noChangeArrowheads="1"/>
          </p:cNvSpPr>
          <p:nvPr/>
        </p:nvSpPr>
        <p:spPr bwMode="auto">
          <a:xfrm rot="16200000">
            <a:off x="-120309" y="3549709"/>
            <a:ext cx="3951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sz="1100" kern="0" dirty="0">
                <a:solidFill>
                  <a:prstClr val="black">
                    <a:lumMod val="50000"/>
                    <a:lumOff val="50000"/>
                  </a:prstClr>
                </a:solidFill>
                <a:latin typeface="Times New Roman" panose="02020603050405020304" pitchFamily="18" charset="0"/>
                <a:ea typeface="ＭＳ Ｐゴシック" panose="020B0600070205080204" pitchFamily="34" charset="-128"/>
                <a:cs typeface="Times New Roman" panose="02020603050405020304" pitchFamily="18" charset="0"/>
              </a:rPr>
              <a:t>Percent of U.S. Workforce by Occupation Skill Level</a:t>
            </a:r>
            <a:endParaRPr lang="en-US" sz="1000" kern="0" dirty="0">
              <a:solidFill>
                <a:prstClr val="black">
                  <a:lumMod val="50000"/>
                  <a:lumOff val="50000"/>
                </a:prstClr>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7" name="TextBox 46"/>
          <p:cNvSpPr txBox="1">
            <a:spLocks noChangeArrowheads="1"/>
          </p:cNvSpPr>
          <p:nvPr/>
        </p:nvSpPr>
        <p:spPr bwMode="auto">
          <a:xfrm>
            <a:off x="121298" y="6286532"/>
            <a:ext cx="1198983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sz="1100" dirty="0">
                <a:solidFill>
                  <a:prstClr val="black"/>
                </a:solidFill>
                <a:ea typeface="ＭＳ Ｐゴシック" panose="020B0600070205080204" pitchFamily="34" charset="-128"/>
                <a:cs typeface="Times New Roman" panose="02020603050405020304" pitchFamily="18" charset="0"/>
              </a:rPr>
              <a:t>NOTE: Data are restricted to workers ages 16 to 64 who are not self-employed and are not employed in military or agricultural occupations. SOURCE: </a:t>
            </a:r>
            <a:r>
              <a:rPr lang="en-US" sz="1100" dirty="0">
                <a:solidFill>
                  <a:prstClr val="black"/>
                </a:solidFill>
              </a:rPr>
              <a:t>The original chart is from “The Vanishing Middle: Job Polarization and Workers’ Response to the Decline in Middle-Skill Jobs,” Didem Tuzemen and Jonathan Willis, Federal Reserve Bank of Kansas City, 2013. The original chart has been updated to begin in 1979 and end in September 2016. Data was provided by Didem Tuzeman. </a:t>
            </a:r>
            <a:endParaRPr lang="en-US" sz="1100" dirty="0">
              <a:solidFill>
                <a:prstClr val="black"/>
              </a:solidFill>
              <a:ea typeface="ＭＳ Ｐゴシック" panose="020B0600070205080204" pitchFamily="34" charset="-128"/>
              <a:cs typeface="Times New Roman" panose="02020603050405020304" pitchFamily="18" charset="0"/>
            </a:endParaRPr>
          </a:p>
        </p:txBody>
      </p:sp>
      <p:sp>
        <p:nvSpPr>
          <p:cNvPr id="9" name="Title 1"/>
          <p:cNvSpPr txBox="1">
            <a:spLocks/>
          </p:cNvSpPr>
          <p:nvPr/>
        </p:nvSpPr>
        <p:spPr>
          <a:xfrm>
            <a:off x="1958557" y="916788"/>
            <a:ext cx="8272212" cy="448375"/>
          </a:xfrm>
          <a:prstGeom prst="rect">
            <a:avLst/>
          </a:prstGeom>
        </p:spPr>
        <p:txBody>
          <a:bodyPr vert="horz" lIns="91440" tIns="45720" rIns="91440" bIns="45720" rtlCol="0" anchor="b">
            <a:noAutofit/>
          </a:bodyPr>
          <a:lstStyle>
            <a:lvl1pPr algn="l" defTabSz="342892"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cap="none" dirty="0">
                <a:solidFill>
                  <a:prstClr val="white"/>
                </a:solidFill>
              </a:rPr>
              <a:t>THE VANISHING MIDDLE</a:t>
            </a:r>
          </a:p>
          <a:p>
            <a:pPr algn="ctr"/>
            <a:r>
              <a:rPr lang="en-US" sz="1800" cap="none" dirty="0">
                <a:solidFill>
                  <a:prstClr val="white"/>
                </a:solidFill>
              </a:rPr>
              <a:t>Job Polarization in the United States</a:t>
            </a:r>
          </a:p>
        </p:txBody>
      </p:sp>
      <p:sp>
        <p:nvSpPr>
          <p:cNvPr id="19" name="Up Arrow 18"/>
          <p:cNvSpPr/>
          <p:nvPr/>
        </p:nvSpPr>
        <p:spPr>
          <a:xfrm>
            <a:off x="9534474" y="4552971"/>
            <a:ext cx="268288" cy="449262"/>
          </a:xfrm>
          <a:prstGeom prst="upArrow">
            <a:avLst/>
          </a:prstGeom>
          <a:solidFill>
            <a:srgbClr val="B71A24"/>
          </a:solidFill>
          <a:ln w="25400" cap="flat" cmpd="sng" algn="ctr">
            <a:solidFill>
              <a:srgbClr val="5B0D13"/>
            </a:solidFill>
            <a:prstDash val="solid"/>
          </a:ln>
          <a:effectLst/>
        </p:spPr>
        <p:txBody>
          <a:bodyPr anchor="ctr"/>
          <a:lstStyle/>
          <a:p>
            <a:pPr eaLnBrk="0" fontAlgn="base" hangingPunct="0">
              <a:spcBef>
                <a:spcPct val="0"/>
              </a:spcBef>
              <a:spcAft>
                <a:spcPct val="0"/>
              </a:spcAft>
              <a:defRPr/>
            </a:pPr>
            <a:endParaRPr lang="en-US" sz="2400" kern="0" dirty="0">
              <a:solidFill>
                <a:prstClr val="white"/>
              </a:solidFill>
            </a:endParaRPr>
          </a:p>
        </p:txBody>
      </p:sp>
      <p:sp>
        <p:nvSpPr>
          <p:cNvPr id="20" name="Up Arrow 19"/>
          <p:cNvSpPr/>
          <p:nvPr/>
        </p:nvSpPr>
        <p:spPr>
          <a:xfrm rot="10800000">
            <a:off x="9534474" y="3486009"/>
            <a:ext cx="268288" cy="735013"/>
          </a:xfrm>
          <a:prstGeom prst="upArrow">
            <a:avLst/>
          </a:prstGeom>
          <a:solidFill>
            <a:srgbClr val="B71A24"/>
          </a:solidFill>
          <a:ln w="25400" cap="flat" cmpd="sng" algn="ctr">
            <a:solidFill>
              <a:srgbClr val="5B0D13"/>
            </a:solidFill>
            <a:prstDash val="solid"/>
          </a:ln>
          <a:effectLst/>
        </p:spPr>
        <p:txBody>
          <a:bodyPr anchor="ctr"/>
          <a:lstStyle/>
          <a:p>
            <a:pPr eaLnBrk="0" fontAlgn="base" hangingPunct="0">
              <a:spcBef>
                <a:spcPct val="0"/>
              </a:spcBef>
              <a:spcAft>
                <a:spcPct val="0"/>
              </a:spcAft>
              <a:defRPr/>
            </a:pPr>
            <a:endParaRPr lang="en-US" sz="2400" kern="0" dirty="0">
              <a:solidFill>
                <a:prstClr val="white"/>
              </a:solidFill>
            </a:endParaRPr>
          </a:p>
        </p:txBody>
      </p:sp>
      <p:sp>
        <p:nvSpPr>
          <p:cNvPr id="18" name="TextBox 17"/>
          <p:cNvSpPr txBox="1">
            <a:spLocks noChangeArrowheads="1"/>
          </p:cNvSpPr>
          <p:nvPr/>
        </p:nvSpPr>
        <p:spPr bwMode="auto">
          <a:xfrm>
            <a:off x="9362278" y="2581419"/>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r>
              <a:rPr lang="en-US" altLang="en-US" sz="2000" b="1" dirty="0">
                <a:solidFill>
                  <a:srgbClr val="FFFFFF"/>
                </a:solidFill>
                <a:latin typeface="Arial" panose="020B0604020202020204" pitchFamily="34" charset="0"/>
                <a:ea typeface="ＭＳ Ｐゴシック" panose="020B0600070205080204" pitchFamily="34" charset="-128"/>
              </a:rPr>
              <a:t>39%</a:t>
            </a:r>
          </a:p>
        </p:txBody>
      </p:sp>
      <p:sp>
        <p:nvSpPr>
          <p:cNvPr id="16" name="Title 1"/>
          <p:cNvSpPr>
            <a:spLocks noGrp="1"/>
          </p:cNvSpPr>
          <p:nvPr>
            <p:ph type="title"/>
          </p:nvPr>
        </p:nvSpPr>
        <p:spPr>
          <a:xfrm>
            <a:off x="121297" y="133838"/>
            <a:ext cx="11989837" cy="1325563"/>
          </a:xfrm>
        </p:spPr>
        <p:txBody>
          <a:bodyPr>
            <a:normAutofit/>
          </a:bodyPr>
          <a:lstStyle/>
          <a:p>
            <a:pPr algn="ctr"/>
            <a:r>
              <a:rPr lang="en-US" b="1" dirty="0">
                <a:latin typeface="Avenir Medium"/>
              </a:rPr>
              <a:t>The Shrinking Middle Class:</a:t>
            </a:r>
            <a:br>
              <a:rPr lang="en-US" b="1" dirty="0">
                <a:latin typeface="Avenir Medium"/>
              </a:rPr>
            </a:br>
            <a:r>
              <a:rPr lang="en-US" sz="2200" b="1" dirty="0">
                <a:latin typeface="Avenir Medium"/>
              </a:rPr>
              <a:t>Job Polarization in the United States</a:t>
            </a:r>
          </a:p>
        </p:txBody>
      </p:sp>
    </p:spTree>
    <p:extLst>
      <p:ext uri="{BB962C8B-B14F-4D97-AF65-F5344CB8AC3E}">
        <p14:creationId xmlns:p14="http://schemas.microsoft.com/office/powerpoint/2010/main" val="416360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826622" y="1403118"/>
            <a:ext cx="8534400" cy="43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
          <p:cNvSpPr txBox="1">
            <a:spLocks/>
          </p:cNvSpPr>
          <p:nvPr/>
        </p:nvSpPr>
        <p:spPr>
          <a:xfrm>
            <a:off x="2023263" y="1149481"/>
            <a:ext cx="8272212" cy="448375"/>
          </a:xfrm>
          <a:prstGeom prst="rect">
            <a:avLst/>
          </a:prstGeom>
        </p:spPr>
        <p:txBody>
          <a:bodyPr vert="horz" lIns="91440" tIns="45720" rIns="91440" bIns="45720" rtlCol="0" anchor="b">
            <a:noAutofit/>
          </a:bodyPr>
          <a:lstStyle>
            <a:lvl1pPr algn="l" defTabSz="342892"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cap="none" dirty="0">
                <a:solidFill>
                  <a:prstClr val="white"/>
                </a:solidFill>
              </a:rPr>
              <a:t>Low Wage Jobs and the Declining Middle Class</a:t>
            </a:r>
          </a:p>
          <a:p>
            <a:pPr algn="ctr"/>
            <a:endParaRPr lang="en-US" sz="2600" cap="none" dirty="0">
              <a:solidFill>
                <a:prstClr val="white"/>
              </a:solidFill>
            </a:endParaRPr>
          </a:p>
        </p:txBody>
      </p:sp>
      <p:sp>
        <p:nvSpPr>
          <p:cNvPr id="13" name="TextBox 10"/>
          <p:cNvSpPr txBox="1">
            <a:spLocks noChangeArrowheads="1"/>
          </p:cNvSpPr>
          <p:nvPr/>
        </p:nvSpPr>
        <p:spPr bwMode="auto">
          <a:xfrm>
            <a:off x="121297" y="6280839"/>
            <a:ext cx="11989837"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sz="1100" dirty="0">
                <a:solidFill>
                  <a:prstClr val="black"/>
                </a:solidFill>
                <a:latin typeface="Calibri" panose="020F0502020204030204"/>
              </a:rPr>
              <a:t>NOTES: Calculations include workers over age 15 with positive wages and exclude the self-employed. Quartiles based on the Texas and US wage distributions from the 1980 decennial census, which refers to 1979 wages. SOURCES: 1980 Census; 2015 ACS; “Employment Growth and Labor Market Polarization,” Chapter 7, </a:t>
            </a:r>
            <a:r>
              <a:rPr lang="en-US" sz="1100" i="1" dirty="0">
                <a:solidFill>
                  <a:prstClr val="black"/>
                </a:solidFill>
                <a:latin typeface="Calibri" panose="020F0502020204030204"/>
              </a:rPr>
              <a:t>Ten-Gallon Economy: Sizing Up Economic Growth in Texas </a:t>
            </a:r>
            <a:r>
              <a:rPr lang="en-US" sz="1100" dirty="0">
                <a:solidFill>
                  <a:prstClr val="black"/>
                </a:solidFill>
                <a:latin typeface="Calibri" panose="020F0502020204030204"/>
              </a:rPr>
              <a:t>by Pia M. Orrenius </a:t>
            </a:r>
            <a:r>
              <a:rPr lang="en-US" sz="1100" dirty="0">
                <a:solidFill>
                  <a:prstClr val="black"/>
                </a:solidFill>
                <a:latin typeface="Calibri" panose="020F0502020204030204"/>
                <a:hlinkClick r:id="rId3"/>
              </a:rPr>
              <a:t>Jesús Cañas </a:t>
            </a:r>
            <a:r>
              <a:rPr lang="en-US" sz="1100" dirty="0">
                <a:solidFill>
                  <a:prstClr val="black"/>
                </a:solidFill>
                <a:latin typeface="Calibri" panose="020F0502020204030204"/>
              </a:rPr>
              <a:t>and Michael Weiss, 2015. </a:t>
            </a:r>
          </a:p>
        </p:txBody>
      </p:sp>
      <p:graphicFrame>
        <p:nvGraphicFramePr>
          <p:cNvPr id="6" name="Chart 5"/>
          <p:cNvGraphicFramePr>
            <a:graphicFrameLocks noGrp="1"/>
          </p:cNvGraphicFramePr>
          <p:nvPr>
            <p:extLst>
              <p:ext uri="{D42A27DB-BD31-4B8C-83A1-F6EECF244321}">
                <p14:modId xmlns:p14="http://schemas.microsoft.com/office/powerpoint/2010/main" val="314082026"/>
              </p:ext>
            </p:extLst>
          </p:nvPr>
        </p:nvGraphicFramePr>
        <p:xfrm>
          <a:off x="1826622" y="1268420"/>
          <a:ext cx="8664677" cy="467853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a:spLocks noGrp="1"/>
          </p:cNvSpPr>
          <p:nvPr>
            <p:ph type="title"/>
          </p:nvPr>
        </p:nvSpPr>
        <p:spPr>
          <a:xfrm>
            <a:off x="121297" y="133838"/>
            <a:ext cx="11989837" cy="1325563"/>
          </a:xfrm>
        </p:spPr>
        <p:txBody>
          <a:bodyPr>
            <a:normAutofit/>
          </a:bodyPr>
          <a:lstStyle/>
          <a:p>
            <a:pPr algn="ctr"/>
            <a:r>
              <a:rPr lang="en-US" sz="4000" b="1" dirty="0">
                <a:latin typeface="Avenir Medium"/>
              </a:rPr>
              <a:t>Low Wage Jobs and the Shrinking Middle Class</a:t>
            </a:r>
          </a:p>
        </p:txBody>
      </p:sp>
    </p:spTree>
    <p:extLst>
      <p:ext uri="{BB962C8B-B14F-4D97-AF65-F5344CB8AC3E}">
        <p14:creationId xmlns:p14="http://schemas.microsoft.com/office/powerpoint/2010/main" val="173281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Development</a:t>
            </a:r>
          </a:p>
        </p:txBody>
      </p:sp>
      <p:sp>
        <p:nvSpPr>
          <p:cNvPr id="3" name="Content Placeholder 2"/>
          <p:cNvSpPr>
            <a:spLocks noGrp="1"/>
          </p:cNvSpPr>
          <p:nvPr>
            <p:ph idx="1"/>
          </p:nvPr>
        </p:nvSpPr>
        <p:spPr/>
        <p:txBody>
          <a:bodyPr>
            <a:normAutofit/>
          </a:bodyPr>
          <a:lstStyle/>
          <a:p>
            <a:pPr marL="0" indent="0">
              <a:buNone/>
            </a:pPr>
            <a:r>
              <a:rPr lang="en-US" sz="3600" dirty="0"/>
              <a:t>“Uber, the world’s largest taxi company, owns no vehicles. Facebook, the world’s most popular media owner, creates no content. Alibaba, the most valuable retailer, has no inventory. And, Airbnb, the world’s largest accommodation provider, owns no real estate. Something interesting is happening.” </a:t>
            </a:r>
          </a:p>
          <a:p>
            <a:pPr marL="0" indent="0" algn="ctr">
              <a:buNone/>
            </a:pPr>
            <a:r>
              <a:rPr lang="en-US" dirty="0"/>
              <a:t>–Tom Goodwin, Havas Media</a:t>
            </a:r>
          </a:p>
        </p:txBody>
      </p:sp>
    </p:spTree>
    <p:extLst>
      <p:ext uri="{BB962C8B-B14F-4D97-AF65-F5344CB8AC3E}">
        <p14:creationId xmlns:p14="http://schemas.microsoft.com/office/powerpoint/2010/main" val="4075006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Development in Low- and Moderate-Income Areas and Rural Areas</a:t>
            </a:r>
          </a:p>
        </p:txBody>
      </p:sp>
      <p:sp>
        <p:nvSpPr>
          <p:cNvPr id="3" name="Content Placeholder 2"/>
          <p:cNvSpPr>
            <a:spLocks noGrp="1"/>
          </p:cNvSpPr>
          <p:nvPr>
            <p:ph idx="1"/>
          </p:nvPr>
        </p:nvSpPr>
        <p:spPr>
          <a:xfrm>
            <a:off x="545910" y="1825625"/>
            <a:ext cx="11392090" cy="4486275"/>
          </a:xfrm>
        </p:spPr>
        <p:txBody>
          <a:bodyPr>
            <a:normAutofit fontScale="92500" lnSpcReduction="20000"/>
          </a:bodyPr>
          <a:lstStyle/>
          <a:p>
            <a:r>
              <a:rPr lang="en-US" dirty="0"/>
              <a:t>Broadband infrastructure and workers who have digital skills (supply side) are necessary to attract business and industry, i.e., jobs (demand side) to underserved communities.</a:t>
            </a:r>
          </a:p>
          <a:p>
            <a:r>
              <a:rPr lang="en-US" dirty="0"/>
              <a:t>Broadband infrastructure and </a:t>
            </a:r>
            <a:r>
              <a:rPr lang="en-US"/>
              <a:t>digital inclusion</a:t>
            </a:r>
            <a:r>
              <a:rPr lang="en-US" dirty="0"/>
              <a:t>: The ecosystem for entrepreneurship.</a:t>
            </a:r>
          </a:p>
          <a:p>
            <a:r>
              <a:rPr lang="en-US" dirty="0"/>
              <a:t>Small business has been responsible for about 65 percent of job gains over the past 25 years (U.S. Bureau of Labor Statistics 2017).</a:t>
            </a:r>
          </a:p>
          <a:p>
            <a:r>
              <a:rPr lang="en-US" dirty="0"/>
              <a:t>The key to growing entrepreneurship in the digital economy is to promote the expansion of broadband networks. </a:t>
            </a:r>
          </a:p>
          <a:p>
            <a:r>
              <a:rPr lang="en-US" dirty="0"/>
              <a:t>The intelligence of the network is now on the periphery—with a person and their computer (and a little knowledge of coding).</a:t>
            </a:r>
          </a:p>
          <a:p>
            <a:r>
              <a:rPr lang="en-US" dirty="0"/>
              <a:t>Business platforms, efficiencies, and the expansion of the customer base</a:t>
            </a:r>
          </a:p>
          <a:p>
            <a:endParaRPr lang="en-US" dirty="0"/>
          </a:p>
        </p:txBody>
      </p:sp>
    </p:spTree>
    <p:extLst>
      <p:ext uri="{BB962C8B-B14F-4D97-AF65-F5344CB8AC3E}">
        <p14:creationId xmlns:p14="http://schemas.microsoft.com/office/powerpoint/2010/main" val="286950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Development: Importance of Broadband Speed and Capacity</a:t>
            </a:r>
          </a:p>
        </p:txBody>
      </p:sp>
      <p:sp>
        <p:nvSpPr>
          <p:cNvPr id="3" name="Content Placeholder 2"/>
          <p:cNvSpPr>
            <a:spLocks noGrp="1"/>
          </p:cNvSpPr>
          <p:nvPr>
            <p:ph idx="1"/>
          </p:nvPr>
        </p:nvSpPr>
        <p:spPr>
          <a:xfrm>
            <a:off x="8097521" y="1735682"/>
            <a:ext cx="4022761" cy="743021"/>
          </a:xfrm>
        </p:spPr>
        <p:txBody>
          <a:bodyPr>
            <a:normAutofit lnSpcReduction="10000"/>
          </a:bodyPr>
          <a:lstStyle/>
          <a:p>
            <a:pPr marL="0" indent="0">
              <a:buNone/>
            </a:pPr>
            <a:r>
              <a:rPr lang="en-US" sz="1600" dirty="0"/>
              <a:t>Designed and updated by Jordana Barton, Federal Reserve Bank of Dallas, 2017. Source: CTC Technology and Energy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521" y="1699744"/>
            <a:ext cx="6858000" cy="4498848"/>
          </a:xfrm>
          <a:prstGeom prst="rect">
            <a:avLst/>
          </a:prstGeom>
        </p:spPr>
      </p:pic>
    </p:spTree>
    <p:extLst>
      <p:ext uri="{BB962C8B-B14F-4D97-AF65-F5344CB8AC3E}">
        <p14:creationId xmlns:p14="http://schemas.microsoft.com/office/powerpoint/2010/main" val="3476255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85" y="341153"/>
            <a:ext cx="6483540" cy="1325563"/>
          </a:xfrm>
        </p:spPr>
        <p:txBody>
          <a:bodyPr>
            <a:normAutofit fontScale="90000"/>
          </a:bodyPr>
          <a:lstStyle/>
          <a:p>
            <a:r>
              <a:rPr lang="en-US" dirty="0"/>
              <a:t>Related Research &amp; Publications</a:t>
            </a:r>
            <a:br>
              <a:rPr lang="en-US" dirty="0"/>
            </a:br>
            <a:endParaRPr lang="en-US" dirty="0"/>
          </a:p>
        </p:txBody>
      </p:sp>
      <p:sp>
        <p:nvSpPr>
          <p:cNvPr id="3" name="Content Placeholder 2"/>
          <p:cNvSpPr>
            <a:spLocks noGrp="1"/>
          </p:cNvSpPr>
          <p:nvPr>
            <p:ph idx="1"/>
          </p:nvPr>
        </p:nvSpPr>
        <p:spPr>
          <a:xfrm>
            <a:off x="545910" y="1825625"/>
            <a:ext cx="6483540" cy="4486275"/>
          </a:xfrm>
        </p:spPr>
        <p:txBody>
          <a:bodyPr/>
          <a:lstStyle/>
          <a:p>
            <a:r>
              <a:rPr lang="en-US" dirty="0"/>
              <a:t>“Closing the Digital Divide: A Framework for Meeting CRA Obligations”</a:t>
            </a:r>
          </a:p>
          <a:p>
            <a:r>
              <a:rPr lang="en-US" dirty="0"/>
              <a:t>“Preparing Workers for the Expanding Digital Economy”</a:t>
            </a:r>
          </a:p>
          <a:p>
            <a:r>
              <a:rPr lang="en-US" dirty="0"/>
              <a:t>“Telehealth Along the Texas-Mexico Border”</a:t>
            </a:r>
          </a:p>
          <a:p>
            <a:r>
              <a:rPr lang="en-US" dirty="0"/>
              <a:t>“Telehealth Initiatives Highlight Need to Close the Digital Divide”</a:t>
            </a:r>
          </a:p>
          <a:p>
            <a:endParaRPr lang="en-US" dirty="0"/>
          </a:p>
        </p:txBody>
      </p:sp>
      <p:pic>
        <p:nvPicPr>
          <p:cNvPr id="4" name="Picture 3"/>
          <p:cNvPicPr>
            <a:picLocks noChangeAspect="1"/>
          </p:cNvPicPr>
          <p:nvPr/>
        </p:nvPicPr>
        <p:blipFill>
          <a:blip r:embed="rId2"/>
          <a:stretch>
            <a:fillRect/>
          </a:stretch>
        </p:blipFill>
        <p:spPr>
          <a:xfrm>
            <a:off x="7030720" y="9525"/>
            <a:ext cx="5161280" cy="6477000"/>
          </a:xfrm>
          <a:prstGeom prst="rect">
            <a:avLst/>
          </a:prstGeom>
        </p:spPr>
      </p:pic>
    </p:spTree>
    <p:extLst>
      <p:ext uri="{BB962C8B-B14F-4D97-AF65-F5344CB8AC3E}">
        <p14:creationId xmlns:p14="http://schemas.microsoft.com/office/powerpoint/2010/main" val="387503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5195" y="2893101"/>
            <a:ext cx="10482555" cy="3822491"/>
          </a:xfrm>
        </p:spPr>
        <p:txBody>
          <a:bodyPr>
            <a:normAutofit/>
          </a:bodyPr>
          <a:lstStyle/>
          <a:p>
            <a:pPr defTabSz="914400">
              <a:lnSpc>
                <a:spcPct val="100000"/>
              </a:lnSpc>
              <a:spcBef>
                <a:spcPts val="0"/>
              </a:spcBef>
              <a:defRPr/>
            </a:pPr>
            <a:r>
              <a:rPr lang="en-US" dirty="0">
                <a:solidFill>
                  <a:schemeClr val="bg1"/>
                </a:solidFill>
                <a:latin typeface="FreightSans Pro Book" charset="0"/>
                <a:ea typeface="FreightSans Pro Book" charset="0"/>
                <a:cs typeface="FreightSans Pro Book" charset="0"/>
              </a:rPr>
              <a:t>“</a:t>
            </a:r>
            <a:r>
              <a:rPr lang="en-US" dirty="0">
                <a:solidFill>
                  <a:schemeClr val="bg1"/>
                </a:solidFill>
              </a:rPr>
              <a:t>Technology is advancing so rapidly that . . . it is always going to outpace the law, the government or the public’s capacity to fully understand its ramifications. The genie is never going back into its flip phone. …Future startups are going to make decisions that will impact the lives of millions, defining the world the way religions and empires used to. iPhones and tweets and more convenient taxis were one thing. But the wave on the horizon now—artificial intelligence, genetic engineering, nanotechnology—will be something else entirely” -Steinmetz and Vella 2017, quoted in “Preparing Workers for the Expanding Digital Economy,” (Barton 2018).</a:t>
            </a:r>
          </a:p>
          <a:p>
            <a:pPr lvl="0" defTabSz="914400">
              <a:lnSpc>
                <a:spcPct val="100000"/>
              </a:lnSpc>
              <a:spcBef>
                <a:spcPts val="0"/>
              </a:spcBef>
              <a:defRPr/>
            </a:pPr>
            <a:endParaRPr lang="en-US" dirty="0"/>
          </a:p>
        </p:txBody>
      </p:sp>
    </p:spTree>
    <p:extLst>
      <p:ext uri="{BB962C8B-B14F-4D97-AF65-F5344CB8AC3E}">
        <p14:creationId xmlns:p14="http://schemas.microsoft.com/office/powerpoint/2010/main" val="206984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Conclusion</a:t>
            </a:r>
          </a:p>
        </p:txBody>
      </p:sp>
      <p:sp>
        <p:nvSpPr>
          <p:cNvPr id="2" name="Content Placeholder 1"/>
          <p:cNvSpPr>
            <a:spLocks noGrp="1"/>
          </p:cNvSpPr>
          <p:nvPr>
            <p:ph idx="1"/>
          </p:nvPr>
        </p:nvSpPr>
        <p:spPr>
          <a:xfrm>
            <a:off x="545910" y="1615484"/>
            <a:ext cx="10565435" cy="4243559"/>
          </a:xfrm>
        </p:spPr>
        <p:txBody>
          <a:bodyPr>
            <a:noAutofit/>
          </a:bodyPr>
          <a:lstStyle/>
          <a:p>
            <a:pPr>
              <a:lnSpc>
                <a:spcPct val="125000"/>
              </a:lnSpc>
              <a:buFont typeface="Wingdings" panose="05000000000000000000" pitchFamily="2" charset="2"/>
              <a:buChar char="§"/>
            </a:pPr>
            <a:r>
              <a:rPr lang="en-US" sz="2400" dirty="0"/>
              <a:t>Income and </a:t>
            </a:r>
            <a:r>
              <a:rPr lang="en-US" sz="2400" dirty="0">
                <a:latin typeface="FreightSans Pro"/>
              </a:rPr>
              <a:t>wealth</a:t>
            </a:r>
            <a:r>
              <a:rPr lang="en-US" sz="2400" dirty="0"/>
              <a:t> inequality are at the highest levels since the Great Depression. The top 3% account for 30.5% of all income and hold 54.4% of all the net worth.</a:t>
            </a:r>
          </a:p>
          <a:p>
            <a:pPr>
              <a:lnSpc>
                <a:spcPct val="125000"/>
              </a:lnSpc>
              <a:buFont typeface="Wingdings" panose="05000000000000000000" pitchFamily="2" charset="2"/>
              <a:buChar char="§"/>
            </a:pPr>
            <a:r>
              <a:rPr lang="en-US" sz="2400" dirty="0"/>
              <a:t>The Digital Divide creates a structural barrier to closing the income and wealth gaps—and a barrier to LMI individuals’ ability to move up the economic ladder. The Gatsby Curve:  The finding that greater income inequality is associated with diminished intergenerational mobility.  </a:t>
            </a:r>
          </a:p>
          <a:p>
            <a:pPr>
              <a:lnSpc>
                <a:spcPct val="125000"/>
              </a:lnSpc>
              <a:buFont typeface="Wingdings" panose="05000000000000000000" pitchFamily="2" charset="2"/>
              <a:buChar char="§"/>
            </a:pPr>
            <a:r>
              <a:rPr lang="en-US" sz="2400" dirty="0"/>
              <a:t>Local governments, nonprofits, business, banks, and anchor institutions can work together to bring broadband access and adoption to low- and moderate-income and rural communities.</a:t>
            </a:r>
          </a:p>
          <a:p>
            <a:pPr>
              <a:lnSpc>
                <a:spcPct val="125000"/>
              </a:lnSpc>
              <a:buFont typeface="Wingdings" panose="05000000000000000000" pitchFamily="2" charset="2"/>
              <a:buChar char="§"/>
            </a:pPr>
            <a:endParaRPr lang="en-US" sz="2300" dirty="0"/>
          </a:p>
        </p:txBody>
      </p:sp>
    </p:spTree>
    <p:extLst>
      <p:ext uri="{BB962C8B-B14F-4D97-AF65-F5344CB8AC3E}">
        <p14:creationId xmlns:p14="http://schemas.microsoft.com/office/powerpoint/2010/main" val="390910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80" y="469025"/>
            <a:ext cx="11100180" cy="1325563"/>
          </a:xfrm>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p:cNvSpPr txBox="1"/>
          <p:nvPr/>
        </p:nvSpPr>
        <p:spPr>
          <a:xfrm>
            <a:off x="1818486" y="2341135"/>
            <a:ext cx="10263024" cy="4832092"/>
          </a:xfrm>
          <a:prstGeom prst="rect">
            <a:avLst/>
          </a:prstGeom>
          <a:noFill/>
        </p:spPr>
        <p:txBody>
          <a:bodyPr wrap="square" rtlCol="0">
            <a:spAutoFit/>
          </a:bodyPr>
          <a:lstStyle/>
          <a:p>
            <a:r>
              <a:rPr lang="en-US" sz="3200" dirty="0">
                <a:solidFill>
                  <a:prstClr val="white"/>
                </a:solidFill>
                <a:latin typeface="FreightSans Pro Semibold"/>
              </a:rPr>
              <a:t>Jordana Barton, MPA</a:t>
            </a:r>
          </a:p>
          <a:p>
            <a:r>
              <a:rPr lang="en-US" sz="3200" dirty="0">
                <a:solidFill>
                  <a:prstClr val="white"/>
                </a:solidFill>
                <a:latin typeface="FreightSans Pro Semibold"/>
              </a:rPr>
              <a:t>Federal Reserve Bank of Dallas</a:t>
            </a:r>
          </a:p>
          <a:p>
            <a:r>
              <a:rPr lang="en-US" sz="3200" dirty="0">
                <a:solidFill>
                  <a:prstClr val="white"/>
                </a:solidFill>
                <a:latin typeface="FreightSans Pro Semibold"/>
              </a:rPr>
              <a:t>&amp; Digital Inclusion Alliance San Antonio</a:t>
            </a:r>
          </a:p>
          <a:p>
            <a:r>
              <a:rPr lang="en-US" sz="3200" dirty="0">
                <a:solidFill>
                  <a:prstClr val="white"/>
                </a:solidFill>
                <a:latin typeface="FreightSans Pro Semibold"/>
              </a:rPr>
              <a:t>jordana.barton@dal.frb.org</a:t>
            </a:r>
          </a:p>
          <a:p>
            <a:endParaRPr lang="en-US" sz="3200" dirty="0">
              <a:solidFill>
                <a:schemeClr val="bg1"/>
              </a:solidFill>
            </a:endParaRPr>
          </a:p>
          <a:p>
            <a:r>
              <a:rPr lang="en-US" sz="3200" dirty="0">
                <a:solidFill>
                  <a:schemeClr val="bg1"/>
                </a:solidFill>
              </a:rPr>
              <a:t>“Closing the Digital Divide” </a:t>
            </a:r>
          </a:p>
          <a:p>
            <a:r>
              <a:rPr lang="en-US" sz="2800" dirty="0">
                <a:solidFill>
                  <a:schemeClr val="bg1"/>
                </a:solidFill>
                <a:hlinkClick r:id="rId4"/>
              </a:rPr>
              <a:t>www.fedcommunities.org </a:t>
            </a:r>
            <a:r>
              <a:rPr lang="en-US" sz="2800" dirty="0">
                <a:solidFill>
                  <a:schemeClr val="bg1"/>
                </a:solidFill>
              </a:rPr>
              <a:t>, or </a:t>
            </a:r>
            <a:r>
              <a:rPr lang="en-US" sz="2800" dirty="0">
                <a:solidFill>
                  <a:schemeClr val="bg1"/>
                </a:solidFill>
                <a:hlinkClick r:id="rId5"/>
              </a:rPr>
              <a:t>www.dallasfedcomdev.org</a:t>
            </a:r>
            <a:r>
              <a:rPr lang="en-US" sz="2800" dirty="0">
                <a:solidFill>
                  <a:schemeClr val="bg1"/>
                </a:solidFill>
              </a:rPr>
              <a:t> </a:t>
            </a:r>
          </a:p>
          <a:p>
            <a:r>
              <a:rPr lang="en-US" sz="3200" dirty="0">
                <a:solidFill>
                  <a:schemeClr val="bg1"/>
                </a:solidFill>
              </a:rPr>
              <a:t>“Preparing Workers for the Expanding Digital Economy”</a:t>
            </a:r>
            <a:r>
              <a:rPr lang="en-US" sz="2800" dirty="0">
                <a:solidFill>
                  <a:schemeClr val="bg1"/>
                </a:solidFill>
              </a:rPr>
              <a:t> </a:t>
            </a:r>
            <a:r>
              <a:rPr lang="en-US" sz="2800" dirty="0">
                <a:solidFill>
                  <a:schemeClr val="bg1"/>
                </a:solidFill>
                <a:hlinkClick r:id="rId6"/>
              </a:rPr>
              <a:t>www.investinwork/book.org</a:t>
            </a:r>
            <a:endParaRPr lang="en-US" sz="2800" dirty="0">
              <a:solidFill>
                <a:schemeClr val="bg1"/>
              </a:solidFill>
            </a:endParaRPr>
          </a:p>
          <a:p>
            <a:endParaRPr lang="en-US" sz="2800" dirty="0">
              <a:solidFill>
                <a:schemeClr val="bg1"/>
              </a:solidFill>
              <a:latin typeface="FreightSans Pro Semibold"/>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524" y="2313600"/>
            <a:ext cx="1366518" cy="1372737"/>
          </a:xfrm>
          <a:prstGeom prst="rect">
            <a:avLst/>
          </a:prstGeom>
        </p:spPr>
      </p:pic>
      <p:sp>
        <p:nvSpPr>
          <p:cNvPr id="8" name="TextBox 7"/>
          <p:cNvSpPr txBox="1"/>
          <p:nvPr/>
        </p:nvSpPr>
        <p:spPr>
          <a:xfrm>
            <a:off x="352680" y="519012"/>
            <a:ext cx="11414952" cy="923330"/>
          </a:xfrm>
          <a:prstGeom prst="rect">
            <a:avLst/>
          </a:prstGeom>
          <a:noFill/>
        </p:spPr>
        <p:txBody>
          <a:bodyPr wrap="square" rtlCol="0">
            <a:spAutoFit/>
          </a:bodyPr>
          <a:lstStyle/>
          <a:p>
            <a:pPr algn="ctr"/>
            <a:r>
              <a:rPr lang="en-US" sz="5400" dirty="0">
                <a:solidFill>
                  <a:prstClr val="white"/>
                </a:solidFill>
                <a:latin typeface="FreightSans Pro Semibold"/>
              </a:rPr>
              <a:t>Q &amp; A</a:t>
            </a:r>
          </a:p>
        </p:txBody>
      </p:sp>
    </p:spTree>
    <p:extLst>
      <p:ext uri="{BB962C8B-B14F-4D97-AF65-F5344CB8AC3E}">
        <p14:creationId xmlns:p14="http://schemas.microsoft.com/office/powerpoint/2010/main" val="3898160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80" y="469025"/>
            <a:ext cx="11100180" cy="1325563"/>
          </a:xfrm>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06" y="0"/>
            <a:ext cx="12192000" cy="6858000"/>
          </a:xfrm>
        </p:spPr>
      </p:pic>
      <p:sp>
        <p:nvSpPr>
          <p:cNvPr id="3" name="TextBox 2"/>
          <p:cNvSpPr txBox="1"/>
          <p:nvPr/>
        </p:nvSpPr>
        <p:spPr>
          <a:xfrm>
            <a:off x="2069721" y="2742631"/>
            <a:ext cx="798087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Jordana Barton, 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Federal Reserve Bank of Dallas-San Antonio Branch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jordana.barton@dal.frb.org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ightSans Pro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ightSans Pro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The Connected Coast Broadband Summit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FreightSans Pro Semibold"/>
                <a:ea typeface="+mn-ea"/>
                <a:cs typeface="+mn-cs"/>
              </a:rPr>
              <a:t>by</a:t>
            </a: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 Coastal Bend Business Innovation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Heritage Place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Rockport, Texas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eightSans Pro Semibold"/>
                <a:ea typeface="+mn-ea"/>
                <a:cs typeface="+mn-cs"/>
              </a:rPr>
              <a:t>September 20,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ightSans Pro Semibold"/>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42" y="2815768"/>
            <a:ext cx="1366518" cy="1372737"/>
          </a:xfrm>
          <a:prstGeom prst="rect">
            <a:avLst/>
          </a:prstGeom>
        </p:spPr>
      </p:pic>
      <p:sp>
        <p:nvSpPr>
          <p:cNvPr id="8" name="TextBox 7"/>
          <p:cNvSpPr txBox="1"/>
          <p:nvPr/>
        </p:nvSpPr>
        <p:spPr>
          <a:xfrm>
            <a:off x="278424" y="797073"/>
            <a:ext cx="1191357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FreightSans Pro Book"/>
                <a:ea typeface="+mn-ea"/>
                <a:cs typeface="+mn-cs"/>
              </a:rPr>
              <a:t>Closing the Digital Divide: A Framework for Meeting CRA Obligations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FreightSans Pro Semibold"/>
              <a:ea typeface="+mn-ea"/>
              <a:cs typeface="+mn-cs"/>
            </a:endParaRPr>
          </a:p>
        </p:txBody>
      </p:sp>
    </p:spTree>
    <p:extLst>
      <p:ext uri="{BB962C8B-B14F-4D97-AF65-F5344CB8AC3E}">
        <p14:creationId xmlns:p14="http://schemas.microsoft.com/office/powerpoint/2010/main" val="1805343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Community Reinvestment Act (CRA)</a:t>
            </a:r>
          </a:p>
        </p:txBody>
      </p:sp>
      <p:sp>
        <p:nvSpPr>
          <p:cNvPr id="3" name="Content Placeholder 2"/>
          <p:cNvSpPr>
            <a:spLocks noGrp="1"/>
          </p:cNvSpPr>
          <p:nvPr>
            <p:ph idx="1"/>
          </p:nvPr>
        </p:nvSpPr>
        <p:spPr>
          <a:xfrm>
            <a:off x="545910" y="2186074"/>
            <a:ext cx="11100180" cy="4486275"/>
          </a:xfrm>
        </p:spPr>
        <p:txBody>
          <a:bodyPr>
            <a:normAutofit/>
          </a:bodyPr>
          <a:lstStyle/>
          <a:p>
            <a:pPr>
              <a:buFont typeface="Wingdings" panose="05000000000000000000" pitchFamily="2" charset="2"/>
              <a:buChar char="§"/>
            </a:pPr>
            <a:r>
              <a:rPr lang="en-US" sz="2600" dirty="0"/>
              <a:t>Federal law passed in 1977 to address redlining—the denial of credit to individuals based on where they live.</a:t>
            </a:r>
          </a:p>
          <a:p>
            <a:pPr>
              <a:buFont typeface="Wingdings" panose="05000000000000000000" pitchFamily="2" charset="2"/>
              <a:buChar char="§"/>
            </a:pPr>
            <a:endParaRPr lang="en-US" sz="1200" dirty="0"/>
          </a:p>
          <a:p>
            <a:pPr lvl="0">
              <a:buFont typeface="Wingdings" panose="05000000000000000000" pitchFamily="2" charset="2"/>
              <a:buChar char="§"/>
            </a:pPr>
            <a:r>
              <a:rPr lang="en-US" sz="2600" dirty="0"/>
              <a:t>Encourages banks to make </a:t>
            </a:r>
            <a:r>
              <a:rPr lang="en-US" sz="2600" b="1" dirty="0"/>
              <a:t>loans</a:t>
            </a:r>
            <a:r>
              <a:rPr lang="en-US" sz="2600" dirty="0"/>
              <a:t> and </a:t>
            </a:r>
            <a:r>
              <a:rPr lang="en-US" sz="2600" b="1" dirty="0"/>
              <a:t>investments</a:t>
            </a:r>
            <a:r>
              <a:rPr lang="en-US" sz="2600" dirty="0"/>
              <a:t> and provide </a:t>
            </a:r>
            <a:r>
              <a:rPr lang="en-US" sz="2600" b="1" dirty="0"/>
              <a:t>services</a:t>
            </a:r>
            <a:r>
              <a:rPr lang="en-US" sz="2600" dirty="0"/>
              <a:t> in low- and moderate-income (LMI) communities, underserved communities, and disaster areas.</a:t>
            </a:r>
          </a:p>
          <a:p>
            <a:pPr lvl="0">
              <a:buFont typeface="Wingdings" panose="05000000000000000000" pitchFamily="2" charset="2"/>
              <a:buChar char="§"/>
            </a:pPr>
            <a:endParaRPr lang="en-US" sz="1200" dirty="0"/>
          </a:p>
          <a:p>
            <a:pPr>
              <a:buFont typeface="Wingdings" panose="05000000000000000000" pitchFamily="2" charset="2"/>
              <a:buChar char="§"/>
            </a:pPr>
            <a:r>
              <a:rPr lang="en-US" sz="2600" dirty="0"/>
              <a:t>Intended to be broad, flexible and responsive to changes within communities.</a:t>
            </a:r>
          </a:p>
          <a:p>
            <a:endParaRPr lang="en-US" sz="3600" dirty="0"/>
          </a:p>
          <a:p>
            <a:endParaRPr lang="en-US" sz="3600" dirty="0"/>
          </a:p>
        </p:txBody>
      </p:sp>
    </p:spTree>
    <p:extLst>
      <p:ext uri="{BB962C8B-B14F-4D97-AF65-F5344CB8AC3E}">
        <p14:creationId xmlns:p14="http://schemas.microsoft.com/office/powerpoint/2010/main" val="4076763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Interagency Question &amp; Answer Q&amp;A Guidance</a:t>
            </a:r>
          </a:p>
        </p:txBody>
      </p:sp>
      <p:sp>
        <p:nvSpPr>
          <p:cNvPr id="3" name="Content Placeholder 2"/>
          <p:cNvSpPr>
            <a:spLocks noGrp="1"/>
          </p:cNvSpPr>
          <p:nvPr>
            <p:ph idx="1"/>
          </p:nvPr>
        </p:nvSpPr>
        <p:spPr>
          <a:xfrm>
            <a:off x="435935" y="1876440"/>
            <a:ext cx="11100180" cy="4486275"/>
          </a:xfrm>
        </p:spPr>
        <p:txBody>
          <a:bodyPr>
            <a:normAutofit fontScale="92500" lnSpcReduction="20000"/>
          </a:bodyPr>
          <a:lstStyle/>
          <a:p>
            <a:pPr>
              <a:buFont typeface="Wingdings" panose="05000000000000000000" pitchFamily="2" charset="2"/>
              <a:buChar char="§"/>
            </a:pPr>
            <a:r>
              <a:rPr lang="en-US" sz="2600" dirty="0"/>
              <a:t>Broadband is included as a form of infrastructure investment—an essential community service.</a:t>
            </a:r>
          </a:p>
          <a:p>
            <a:pPr>
              <a:buFont typeface="Wingdings" panose="05000000000000000000" pitchFamily="2" charset="2"/>
              <a:buChar char="§"/>
            </a:pPr>
            <a:endParaRPr lang="en-US" sz="900" dirty="0"/>
          </a:p>
          <a:p>
            <a:pPr>
              <a:buFont typeface="Wingdings" panose="05000000000000000000" pitchFamily="2" charset="2"/>
              <a:buChar char="§"/>
            </a:pPr>
            <a:r>
              <a:rPr lang="en-US" sz="2600" dirty="0"/>
              <a:t>Under the CRA service test, banks should show evidence that their “alternative delivery systems” using online, mobile banking and financial technology are being adopted and are effective in providing services to LMI individuals.</a:t>
            </a:r>
          </a:p>
          <a:p>
            <a:pPr>
              <a:buFont typeface="Wingdings" panose="05000000000000000000" pitchFamily="2" charset="2"/>
              <a:buChar char="§"/>
            </a:pPr>
            <a:endParaRPr lang="en-US" sz="900" dirty="0"/>
          </a:p>
          <a:p>
            <a:pPr>
              <a:buFont typeface="Wingdings" panose="05000000000000000000" pitchFamily="2" charset="2"/>
              <a:buChar char="§"/>
            </a:pPr>
            <a:r>
              <a:rPr lang="en-US" sz="2600" dirty="0"/>
              <a:t>Digital Inclusion: </a:t>
            </a:r>
          </a:p>
          <a:p>
            <a:pPr marL="854075" lvl="1" indent="-396875">
              <a:buFont typeface="Wingdings" panose="05000000000000000000" pitchFamily="2" charset="2"/>
              <a:buChar char="Ø"/>
            </a:pPr>
            <a:r>
              <a:rPr lang="en-US" dirty="0"/>
              <a:t>Workforce Development was already included in CRA. Digital skills, preparing workers for the digital economy; Closing the homework gap; Attracting business/jobs/the ecosystem for entrepreneurship</a:t>
            </a:r>
          </a:p>
          <a:p>
            <a:pPr marL="854075" lvl="1" indent="-396875">
              <a:buFont typeface="Wingdings" panose="05000000000000000000" pitchFamily="2" charset="2"/>
              <a:buChar char="Ø"/>
            </a:pPr>
            <a:r>
              <a:rPr lang="en-US" dirty="0"/>
              <a:t>Small Business Development was already included in CRA. Added an example to include supporting technical assistance for businesses in the use of technology </a:t>
            </a:r>
          </a:p>
          <a:p>
            <a:pPr marL="854075" lvl="1" indent="-396875">
              <a:buFont typeface="Wingdings" panose="05000000000000000000" pitchFamily="2" charset="2"/>
              <a:buChar char="Ø"/>
            </a:pPr>
            <a:r>
              <a:rPr lang="en-US" dirty="0"/>
              <a:t>Expanding access to financial services/access to capital for small business through digital technology</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p:txBody>
      </p:sp>
    </p:spTree>
    <p:extLst>
      <p:ext uri="{BB962C8B-B14F-4D97-AF65-F5344CB8AC3E}">
        <p14:creationId xmlns:p14="http://schemas.microsoft.com/office/powerpoint/2010/main" val="269758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Interagency Q&amp;A Guidance</a:t>
            </a:r>
          </a:p>
        </p:txBody>
      </p:sp>
      <p:sp>
        <p:nvSpPr>
          <p:cNvPr id="3" name="Content Placeholder 2"/>
          <p:cNvSpPr>
            <a:spLocks noGrp="1"/>
          </p:cNvSpPr>
          <p:nvPr>
            <p:ph idx="1"/>
          </p:nvPr>
        </p:nvSpPr>
        <p:spPr>
          <a:xfrm>
            <a:off x="435935" y="1957720"/>
            <a:ext cx="11100180" cy="4486275"/>
          </a:xfrm>
        </p:spPr>
        <p:txBody>
          <a:bodyPr>
            <a:normAutofit/>
          </a:bodyPr>
          <a:lstStyle/>
          <a:p>
            <a:pPr>
              <a:buFont typeface="Wingdings" panose="05000000000000000000" pitchFamily="2" charset="2"/>
              <a:buChar char="§"/>
            </a:pPr>
            <a:r>
              <a:rPr lang="en-US" sz="2600" dirty="0"/>
              <a:t>To accompany the 2016 Q &amp; A, the Fed published “Closing the Digital Divide:  A Framework for Meeting CRA Obligations” to provide the </a:t>
            </a:r>
            <a:r>
              <a:rPr lang="en-US" sz="2600" dirty="0">
                <a:solidFill>
                  <a:srgbClr val="FF0000"/>
                </a:solidFill>
              </a:rPr>
              <a:t>“Why” </a:t>
            </a:r>
            <a:r>
              <a:rPr lang="en-US" sz="2600" dirty="0"/>
              <a:t>and </a:t>
            </a:r>
            <a:r>
              <a:rPr lang="en-US" sz="2600" dirty="0">
                <a:solidFill>
                  <a:srgbClr val="FF0000"/>
                </a:solidFill>
              </a:rPr>
              <a:t>“How” </a:t>
            </a:r>
            <a:r>
              <a:rPr lang="en-US" sz="2600" dirty="0"/>
              <a:t>for banks and their community partners. Visit: </a:t>
            </a:r>
            <a:r>
              <a:rPr lang="en-US" sz="2600" dirty="0">
                <a:hlinkClick r:id="rId2"/>
              </a:rPr>
              <a:t>www.fedcommunities.org</a:t>
            </a:r>
            <a:r>
              <a:rPr lang="en-US" sz="2600" dirty="0"/>
              <a:t> or </a:t>
            </a:r>
            <a:r>
              <a:rPr lang="en-US" sz="2600" dirty="0">
                <a:hlinkClick r:id="rId3"/>
              </a:rPr>
              <a:t>www.dallasfedcomdev.org</a:t>
            </a:r>
            <a:endParaRPr lang="en-US" sz="2600"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p:txBody>
      </p:sp>
    </p:spTree>
    <p:extLst>
      <p:ext uri="{BB962C8B-B14F-4D97-AF65-F5344CB8AC3E}">
        <p14:creationId xmlns:p14="http://schemas.microsoft.com/office/powerpoint/2010/main" val="106565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Opportunity for the </a:t>
            </a:r>
            <a:br>
              <a:rPr lang="en-US" dirty="0"/>
            </a:br>
            <a:r>
              <a:rPr lang="en-US" dirty="0"/>
              <a:t>Rio Grande Valley (DO4RGV)</a:t>
            </a:r>
          </a:p>
        </p:txBody>
      </p:sp>
      <p:sp>
        <p:nvSpPr>
          <p:cNvPr id="3" name="Content Placeholder 2"/>
          <p:cNvSpPr>
            <a:spLocks noGrp="1"/>
          </p:cNvSpPr>
          <p:nvPr>
            <p:ph idx="1"/>
          </p:nvPr>
        </p:nvSpPr>
        <p:spPr>
          <a:xfrm>
            <a:off x="545910" y="1825625"/>
            <a:ext cx="3674398" cy="4486275"/>
          </a:xfrm>
        </p:spPr>
        <p:txBody>
          <a:bodyPr/>
          <a:lstStyle/>
          <a:p>
            <a:pPr marL="0" lvl="0" indent="0" defTabSz="914400">
              <a:lnSpc>
                <a:spcPct val="100000"/>
              </a:lnSpc>
              <a:spcBef>
                <a:spcPts val="0"/>
              </a:spcBef>
              <a:buNone/>
              <a:defRPr/>
            </a:pPr>
            <a:r>
              <a:rPr lang="en-US" dirty="0"/>
              <a:t>Of the 381 metropolitan areas in the U.S., those with the lowest rates of computer ownership and Internet use include three Texas border metro areas.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24054" y="2009962"/>
            <a:ext cx="7228236" cy="3491427"/>
          </a:xfrm>
          <a:prstGeom prst="rect">
            <a:avLst/>
          </a:prstGeom>
        </p:spPr>
      </p:pic>
    </p:spTree>
    <p:extLst>
      <p:ext uri="{BB962C8B-B14F-4D97-AF65-F5344CB8AC3E}">
        <p14:creationId xmlns:p14="http://schemas.microsoft.com/office/powerpoint/2010/main" val="387609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Digital Opportunity for the </a:t>
            </a:r>
            <a:br>
              <a:rPr lang="en-US" dirty="0"/>
            </a:br>
            <a:r>
              <a:rPr lang="en-US" dirty="0"/>
              <a:t>Rio Grande Valley (DO4RGV): The Role of Local Governments</a:t>
            </a:r>
          </a:p>
        </p:txBody>
      </p:sp>
      <p:sp>
        <p:nvSpPr>
          <p:cNvPr id="8" name="Content Placeholder 2"/>
          <p:cNvSpPr>
            <a:spLocks noGrp="1"/>
          </p:cNvSpPr>
          <p:nvPr>
            <p:ph idx="1"/>
          </p:nvPr>
        </p:nvSpPr>
        <p:spPr>
          <a:xfrm>
            <a:off x="545910" y="1825625"/>
            <a:ext cx="5315244" cy="4486275"/>
          </a:xfrm>
        </p:spPr>
        <p:txBody>
          <a:bodyPr>
            <a:normAutofit fontScale="77500" lnSpcReduction="20000"/>
          </a:bodyPr>
          <a:lstStyle/>
          <a:p>
            <a:pPr>
              <a:buFont typeface="Wingdings" panose="05000000000000000000" pitchFamily="2" charset="2"/>
              <a:buChar char="§"/>
              <a:defRPr/>
            </a:pPr>
            <a:r>
              <a:rPr lang="en-US" dirty="0"/>
              <a:t>A community-led initiative to design and implement an effective model for closing the digital divide in the Rio Grande Valley on the South Texas Border. </a:t>
            </a:r>
          </a:p>
          <a:p>
            <a:pPr>
              <a:buFont typeface="Wingdings" panose="05000000000000000000" pitchFamily="2" charset="2"/>
              <a:buChar char="§"/>
              <a:defRPr/>
            </a:pPr>
            <a:r>
              <a:rPr lang="en-US" dirty="0"/>
              <a:t>Demonstration Project-Phase 1: </a:t>
            </a:r>
            <a:r>
              <a:rPr lang="en-US" dirty="0" err="1"/>
              <a:t>WiFi</a:t>
            </a:r>
            <a:r>
              <a:rPr lang="en-US" dirty="0"/>
              <a:t> mesh networks to provide broadband for 200 families. Phase 2: A middle mile (government-to- government) network for the City of Pharr and the Pharr-San Juan-Alamo School District (PSJA) to provide the “back haul” fiber optic infrastructure. Phase 3: Middle mile infrastructure in San Juan and Alamo. </a:t>
            </a:r>
          </a:p>
          <a:p>
            <a:pPr>
              <a:buFont typeface="Wingdings" panose="05000000000000000000" pitchFamily="2" charset="2"/>
              <a:buChar char="§"/>
              <a:defRPr/>
            </a:pPr>
            <a:r>
              <a:rPr lang="en-US" dirty="0"/>
              <a:t>All Phases: A bilingual digital inclusion program at PSJA for parents and students.</a:t>
            </a:r>
          </a:p>
          <a:p>
            <a:pPr>
              <a:buFont typeface="Wingdings" panose="05000000000000000000" pitchFamily="2" charset="2"/>
              <a:buChar char="§"/>
              <a:defRPr/>
            </a:pPr>
            <a:r>
              <a:rPr lang="en-US" dirty="0"/>
              <a:t>Provide an adaptable and replicable model for the border region.  </a:t>
            </a:r>
          </a:p>
          <a:p>
            <a:pPr>
              <a:buFont typeface="Wingdings" panose="05000000000000000000" pitchFamily="2" charset="2"/>
              <a:buChar char="§"/>
              <a:defRPr/>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65921" y="2170375"/>
            <a:ext cx="1563973" cy="5413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7248" y="1927523"/>
            <a:ext cx="1270828" cy="12115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06787" y="1825625"/>
            <a:ext cx="1415321" cy="1415321"/>
          </a:xfrm>
          <a:prstGeom prst="rect">
            <a:avLst/>
          </a:prstGeom>
        </p:spPr>
      </p:pic>
      <p:pic>
        <p:nvPicPr>
          <p:cNvPr id="6" name="Picture 5"/>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6494947" y="3324250"/>
            <a:ext cx="1489023" cy="148902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67264" y="3396385"/>
            <a:ext cx="1378172" cy="146946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82806" y="3871301"/>
            <a:ext cx="1663284" cy="43522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59889" y="5046548"/>
            <a:ext cx="1385547" cy="1385547"/>
          </a:xfrm>
          <a:prstGeom prst="rect">
            <a:avLst/>
          </a:prstGeom>
        </p:spPr>
      </p:pic>
    </p:spTree>
    <p:extLst>
      <p:ext uri="{BB962C8B-B14F-4D97-AF65-F5344CB8AC3E}">
        <p14:creationId xmlns:p14="http://schemas.microsoft.com/office/powerpoint/2010/main" val="1825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a:t>
            </a:r>
          </a:p>
        </p:txBody>
      </p:sp>
      <p:sp>
        <p:nvSpPr>
          <p:cNvPr id="3" name="Content Placeholder 2"/>
          <p:cNvSpPr>
            <a:spLocks noGrp="1"/>
          </p:cNvSpPr>
          <p:nvPr>
            <p:ph idx="1"/>
          </p:nvPr>
        </p:nvSpPr>
        <p:spPr>
          <a:xfrm>
            <a:off x="545910" y="1825625"/>
            <a:ext cx="5315244" cy="4486275"/>
          </a:xfrm>
        </p:spPr>
        <p:txBody>
          <a:bodyPr>
            <a:normAutofit fontScale="92500" lnSpcReduction="10000"/>
          </a:bodyPr>
          <a:lstStyle/>
          <a:p>
            <a:pPr>
              <a:buFont typeface="Wingdings" panose="05000000000000000000" pitchFamily="2" charset="2"/>
              <a:buChar char="§"/>
            </a:pPr>
            <a:r>
              <a:rPr lang="en-US" dirty="0"/>
              <a:t>Improve the ability to provide for public safety.</a:t>
            </a:r>
          </a:p>
          <a:p>
            <a:pPr>
              <a:buFont typeface="Wingdings" panose="05000000000000000000" pitchFamily="2" charset="2"/>
              <a:buChar char="§"/>
            </a:pPr>
            <a:r>
              <a:rPr lang="en-US" dirty="0"/>
              <a:t>Improve educational opportunity and results for Pre-K through 12 grade students and their families across the Rio Grande Valley region (close the "homework divide").</a:t>
            </a:r>
          </a:p>
          <a:p>
            <a:pPr>
              <a:buFont typeface="Wingdings" panose="05000000000000000000" pitchFamily="2" charset="2"/>
              <a:buChar char="§"/>
            </a:pPr>
            <a:r>
              <a:rPr lang="en-US" dirty="0"/>
              <a:t>Improve access to workforce opportunities, including training and job opportunities.</a:t>
            </a:r>
          </a:p>
          <a:p>
            <a:pPr>
              <a:buFont typeface="Wingdings" panose="05000000000000000000" pitchFamily="2" charset="2"/>
              <a:buChar char="§"/>
            </a:pPr>
            <a:r>
              <a:rPr lang="en-US" dirty="0"/>
              <a:t>Improve access to healthcare and telehealth.</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736" y="1945546"/>
            <a:ext cx="5429354" cy="3291545"/>
          </a:xfrm>
          <a:prstGeom prst="rect">
            <a:avLst/>
          </a:prstGeom>
        </p:spPr>
      </p:pic>
    </p:spTree>
    <p:extLst>
      <p:ext uri="{BB962C8B-B14F-4D97-AF65-F5344CB8AC3E}">
        <p14:creationId xmlns:p14="http://schemas.microsoft.com/office/powerpoint/2010/main" val="269522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a:t>
            </a:r>
          </a:p>
        </p:txBody>
      </p:sp>
      <p:sp>
        <p:nvSpPr>
          <p:cNvPr id="3" name="Content Placeholder 2"/>
          <p:cNvSpPr>
            <a:spLocks noGrp="1"/>
          </p:cNvSpPr>
          <p:nvPr>
            <p:ph idx="1"/>
          </p:nvPr>
        </p:nvSpPr>
        <p:spPr>
          <a:xfrm>
            <a:off x="545910" y="1825625"/>
            <a:ext cx="5315244" cy="4486275"/>
          </a:xfrm>
        </p:spPr>
        <p:txBody>
          <a:bodyPr>
            <a:normAutofit fontScale="92500" lnSpcReduction="10000"/>
          </a:bodyPr>
          <a:lstStyle/>
          <a:p>
            <a:r>
              <a:rPr lang="en-US" dirty="0"/>
              <a:t>Improve access to the Internet and online marketing for entrepreneurs in the region and increase the ability to attract business. </a:t>
            </a:r>
          </a:p>
          <a:p>
            <a:r>
              <a:rPr lang="en-US" dirty="0"/>
              <a:t>Improve efficiencies for border trade </a:t>
            </a:r>
          </a:p>
          <a:p>
            <a:r>
              <a:rPr lang="en-US" dirty="0"/>
              <a:t>Improve access to financial services and online banking.</a:t>
            </a:r>
          </a:p>
          <a:p>
            <a:r>
              <a:rPr lang="en-US" dirty="0"/>
              <a:t>Improve financial literacy through access to training in using online, mobile banking, and financial technology apps</a:t>
            </a:r>
          </a:p>
        </p:txBody>
      </p:sp>
      <p:pic>
        <p:nvPicPr>
          <p:cNvPr id="5" name="Content Placeholder 5"/>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796" y="2013623"/>
            <a:ext cx="5524901" cy="3766188"/>
          </a:xfrm>
          <a:prstGeom prst="rect">
            <a:avLst/>
          </a:prstGeom>
        </p:spPr>
      </p:pic>
    </p:spTree>
    <p:extLst>
      <p:ext uri="{BB962C8B-B14F-4D97-AF65-F5344CB8AC3E}">
        <p14:creationId xmlns:p14="http://schemas.microsoft.com/office/powerpoint/2010/main" val="501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endParaRPr lang="en-US" b="1" dirty="0">
              <a:solidFill>
                <a:srgbClr val="1E986F"/>
              </a:solidFill>
              <a:latin typeface="Lato-Bold"/>
            </a:endParaRPr>
          </a:p>
          <a:p>
            <a:pPr marL="0" indent="0" algn="ctr">
              <a:buNone/>
            </a:pPr>
            <a:endParaRPr lang="en-US" b="1" dirty="0">
              <a:solidFill>
                <a:srgbClr val="1E986F"/>
              </a:solidFill>
              <a:latin typeface="Lato-Bold"/>
            </a:endParaRPr>
          </a:p>
          <a:p>
            <a:pPr marL="0" indent="0" algn="ctr">
              <a:buNone/>
            </a:pPr>
            <a:r>
              <a:rPr lang="en-US" sz="3200" b="1" dirty="0">
                <a:solidFill>
                  <a:schemeClr val="accent1">
                    <a:lumMod val="50000"/>
                  </a:schemeClr>
                </a:solidFill>
                <a:latin typeface="Lato-Bold"/>
              </a:rPr>
              <a:t>“The dogmas of the quiet past are inadequate for</a:t>
            </a:r>
          </a:p>
          <a:p>
            <a:pPr marL="0" indent="0" algn="ctr">
              <a:buNone/>
            </a:pPr>
            <a:r>
              <a:rPr lang="en-US" sz="3200" b="1" dirty="0">
                <a:solidFill>
                  <a:schemeClr val="accent1">
                    <a:lumMod val="50000"/>
                  </a:schemeClr>
                </a:solidFill>
                <a:latin typeface="Lato-Bold"/>
              </a:rPr>
              <a:t>the stormy present...As our case is new, so we must</a:t>
            </a:r>
          </a:p>
          <a:p>
            <a:pPr marL="0" indent="0" algn="ctr">
              <a:buNone/>
            </a:pPr>
            <a:r>
              <a:rPr lang="en-US" sz="3200" b="1" dirty="0">
                <a:solidFill>
                  <a:schemeClr val="accent1">
                    <a:lumMod val="50000"/>
                  </a:schemeClr>
                </a:solidFill>
                <a:latin typeface="Lato-Bold"/>
              </a:rPr>
              <a:t>think anew, and act anew.”</a:t>
            </a:r>
          </a:p>
          <a:p>
            <a:pPr marL="0" indent="0" algn="ctr">
              <a:buNone/>
            </a:pPr>
            <a:r>
              <a:rPr lang="en-US" sz="3200" b="1" dirty="0">
                <a:solidFill>
                  <a:schemeClr val="accent1">
                    <a:lumMod val="50000"/>
                  </a:schemeClr>
                </a:solidFill>
                <a:latin typeface="Lato-Bold"/>
              </a:rPr>
              <a:t>— A. Lincoln 1862</a:t>
            </a:r>
            <a:endParaRPr lang="en-US" sz="3200" dirty="0">
              <a:solidFill>
                <a:schemeClr val="accent1">
                  <a:lumMod val="50000"/>
                </a:schemeClr>
              </a:solidFill>
            </a:endParaRPr>
          </a:p>
        </p:txBody>
      </p:sp>
    </p:spTree>
    <p:extLst>
      <p:ext uri="{BB962C8B-B14F-4D97-AF65-F5344CB8AC3E}">
        <p14:creationId xmlns:p14="http://schemas.microsoft.com/office/powerpoint/2010/main" val="2016574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Funding the “three legs of the stool” of broadband adoption</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a:t>New Markets Tax Credits-NMTC for broadband infrastructure </a:t>
            </a:r>
          </a:p>
          <a:p>
            <a:pPr>
              <a:buFont typeface="Wingdings" panose="05000000000000000000" pitchFamily="2" charset="2"/>
              <a:buChar char="§"/>
            </a:pPr>
            <a:r>
              <a:rPr lang="en-US" dirty="0"/>
              <a:t>Interim Construction Loans</a:t>
            </a:r>
          </a:p>
          <a:p>
            <a:pPr>
              <a:buFont typeface="Wingdings" panose="05000000000000000000" pitchFamily="2" charset="2"/>
              <a:buChar char="§"/>
            </a:pPr>
            <a:r>
              <a:rPr lang="en-US" dirty="0"/>
              <a:t>Equity Investments</a:t>
            </a:r>
          </a:p>
          <a:p>
            <a:pPr>
              <a:buFont typeface="Wingdings" panose="05000000000000000000" pitchFamily="2" charset="2"/>
              <a:buChar char="§"/>
            </a:pPr>
            <a:r>
              <a:rPr lang="en-US" dirty="0"/>
              <a:t>Investment or grant for a CDFI or community loan fund that provides loans for broadband expansion in low- and moderate-income areas</a:t>
            </a:r>
          </a:p>
          <a:p>
            <a:pPr>
              <a:buFont typeface="Wingdings" panose="05000000000000000000" pitchFamily="2" charset="2"/>
              <a:buChar char="§"/>
            </a:pPr>
            <a:r>
              <a:rPr lang="en-US" dirty="0"/>
              <a:t>Low-income Housing Tax Credits (LIHTC)</a:t>
            </a:r>
          </a:p>
          <a:p>
            <a:pPr>
              <a:buFont typeface="Wingdings" panose="05000000000000000000" pitchFamily="2" charset="2"/>
              <a:buChar char="§"/>
            </a:pPr>
            <a:r>
              <a:rPr lang="en-US" dirty="0"/>
              <a:t>Grants or loans for broadband infrastructure (</a:t>
            </a:r>
            <a:r>
              <a:rPr lang="en-US" dirty="0" err="1"/>
              <a:t>WiFi</a:t>
            </a:r>
            <a:r>
              <a:rPr lang="en-US" dirty="0"/>
              <a:t> Mesh Networks, etc.)</a:t>
            </a:r>
          </a:p>
          <a:p>
            <a:pPr>
              <a:buFont typeface="Wingdings" panose="05000000000000000000" pitchFamily="2" charset="2"/>
              <a:buChar char="§"/>
            </a:pPr>
            <a:r>
              <a:rPr lang="en-US" dirty="0"/>
              <a:t>Grants for strategic engineering plans for broadband projects</a:t>
            </a:r>
          </a:p>
          <a:p>
            <a:pPr>
              <a:buFont typeface="Wingdings" panose="05000000000000000000" pitchFamily="2" charset="2"/>
              <a:buChar char="§"/>
            </a:pPr>
            <a:r>
              <a:rPr lang="en-US" dirty="0"/>
              <a:t>Matching grants for broadband infrastructure projects</a:t>
            </a:r>
          </a:p>
          <a:p>
            <a:pPr>
              <a:buFont typeface="Wingdings" panose="05000000000000000000" pitchFamily="2" charset="2"/>
              <a:buChar char="§"/>
            </a:pPr>
            <a:r>
              <a:rPr lang="en-US" dirty="0"/>
              <a:t>Grants for digital inclusion programs: Digital skills in workforce development, training programs for small businesses, financial literacy for online &amp; mobile banking, etc.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6185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Fourth Industrial Revolution: The Future of Work is Here</a:t>
            </a:r>
          </a:p>
        </p:txBody>
      </p:sp>
      <p:sp>
        <p:nvSpPr>
          <p:cNvPr id="3" name="Content Placeholder 2"/>
          <p:cNvSpPr>
            <a:spLocks noGrp="1"/>
          </p:cNvSpPr>
          <p:nvPr>
            <p:ph idx="1"/>
          </p:nvPr>
        </p:nvSpPr>
        <p:spPr>
          <a:xfrm>
            <a:off x="545910" y="1807889"/>
            <a:ext cx="11100180" cy="4708525"/>
          </a:xfrm>
        </p:spPr>
        <p:txBody>
          <a:bodyPr>
            <a:noAutofit/>
          </a:bodyPr>
          <a:lstStyle/>
          <a:p>
            <a:pPr>
              <a:buFont typeface="Wingdings" panose="05000000000000000000" pitchFamily="2" charset="2"/>
              <a:buChar char="§"/>
            </a:pPr>
            <a:r>
              <a:rPr lang="en-US" sz="3000" dirty="0"/>
              <a:t>Technological advancements are transforming the economy</a:t>
            </a:r>
          </a:p>
          <a:p>
            <a:pPr>
              <a:buFont typeface="Wingdings" panose="05000000000000000000" pitchFamily="2" charset="2"/>
              <a:buChar char="§"/>
            </a:pPr>
            <a:r>
              <a:rPr lang="en-US" sz="3000" dirty="0"/>
              <a:t>Growth of automation &amp; technological complexity are changing required job skills (i.e., manufacturing)</a:t>
            </a:r>
          </a:p>
          <a:p>
            <a:pPr>
              <a:buFont typeface="Wingdings" panose="05000000000000000000" pitchFamily="2" charset="2"/>
              <a:buChar char="§"/>
            </a:pPr>
            <a:r>
              <a:rPr lang="en-US" sz="3000" dirty="0"/>
              <a:t>E-commerce and the disruptions in brick and mortar retail </a:t>
            </a:r>
          </a:p>
          <a:p>
            <a:pPr>
              <a:buFont typeface="Wingdings" panose="05000000000000000000" pitchFamily="2" charset="2"/>
              <a:buChar char="§"/>
            </a:pPr>
            <a:r>
              <a:rPr lang="en-US" sz="3000" dirty="0"/>
              <a:t>Artificial intelligence advancements (augment labor </a:t>
            </a:r>
            <a:r>
              <a:rPr lang="en-US" sz="3000" dirty="0">
                <a:sym typeface="Wingdings" panose="05000000000000000000" pitchFamily="2" charset="2"/>
              </a:rPr>
              <a:t> replace labor)</a:t>
            </a:r>
          </a:p>
          <a:p>
            <a:pPr>
              <a:buFont typeface="Wingdings" panose="05000000000000000000" pitchFamily="2" charset="2"/>
              <a:buChar char="§"/>
            </a:pPr>
            <a:r>
              <a:rPr lang="en-US" sz="3000" dirty="0">
                <a:sym typeface="Wingdings" panose="05000000000000000000" pitchFamily="2" charset="2"/>
              </a:rPr>
              <a:t>Remote models for provision of services (i.e., Telemedicine, Banking)</a:t>
            </a:r>
          </a:p>
          <a:p>
            <a:pPr>
              <a:buFont typeface="Wingdings" panose="05000000000000000000" pitchFamily="2" charset="2"/>
              <a:buChar char="§"/>
            </a:pPr>
            <a:r>
              <a:rPr lang="en-US" sz="3000" dirty="0">
                <a:sym typeface="Wingdings" panose="05000000000000000000" pitchFamily="2" charset="2"/>
              </a:rPr>
              <a:t>Growth in contingent workforce (i.e., gig economy)</a:t>
            </a:r>
          </a:p>
          <a:p>
            <a:pPr>
              <a:buFont typeface="Wingdings" panose="05000000000000000000" pitchFamily="2" charset="2"/>
              <a:buChar char="§"/>
            </a:pPr>
            <a:r>
              <a:rPr lang="en-US" sz="3000" dirty="0">
                <a:sym typeface="Wingdings" panose="05000000000000000000" pitchFamily="2" charset="2"/>
              </a:rPr>
              <a:t>3D printing</a:t>
            </a:r>
          </a:p>
          <a:p>
            <a:pPr marL="0" indent="0">
              <a:buNone/>
            </a:pPr>
            <a:endParaRPr lang="en-US" sz="3200" dirty="0"/>
          </a:p>
        </p:txBody>
      </p:sp>
    </p:spTree>
    <p:extLst>
      <p:ext uri="{BB962C8B-B14F-4D97-AF65-F5344CB8AC3E}">
        <p14:creationId xmlns:p14="http://schemas.microsoft.com/office/powerpoint/2010/main" val="27190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Fourth Industrial Revolution:</a:t>
            </a:r>
            <a:br>
              <a:rPr lang="en-US" dirty="0"/>
            </a:br>
            <a:r>
              <a:rPr lang="en-US" dirty="0"/>
              <a:t>The Future of Work is Here</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
            </a:pPr>
            <a:r>
              <a:rPr lang="en-US" sz="3000" dirty="0">
                <a:sym typeface="Wingdings" panose="05000000000000000000" pitchFamily="2" charset="2"/>
              </a:rPr>
              <a:t>Algorithms</a:t>
            </a:r>
          </a:p>
          <a:p>
            <a:pPr>
              <a:buFont typeface="Wingdings" panose="05000000000000000000" pitchFamily="2" charset="2"/>
              <a:buChar char="§"/>
            </a:pPr>
            <a:r>
              <a:rPr lang="en-US" sz="3000" dirty="0"/>
              <a:t>Brookings: “The rise of cognitive computing systems (Artificial Intelligence) brings . . . massive shift in the way that work is done, which could lead to an equally massive displacement of the workforce.”</a:t>
            </a:r>
          </a:p>
          <a:p>
            <a:pPr>
              <a:buFont typeface="Wingdings" panose="05000000000000000000" pitchFamily="2" charset="2"/>
              <a:buChar char="§"/>
            </a:pPr>
            <a:r>
              <a:rPr lang="en-US" sz="3000" dirty="0"/>
              <a:t>Machines are impacting low- and medium-skill jobs by augmenting or completely replacing human labor.</a:t>
            </a:r>
          </a:p>
          <a:p>
            <a:pPr>
              <a:buFont typeface="Wingdings" panose="05000000000000000000" pitchFamily="2" charset="2"/>
              <a:buChar char="§"/>
            </a:pPr>
            <a:r>
              <a:rPr lang="en-US" sz="3000" dirty="0"/>
              <a:t>Oxford: “47 percent of total U.S. employment is at a high risk of significant automation across blue-collar and white-collar professions.”</a:t>
            </a:r>
            <a:endParaRPr lang="en-US" sz="3000" dirty="0">
              <a:sym typeface="Wingdings" panose="05000000000000000000" pitchFamily="2" charset="2"/>
            </a:endParaRPr>
          </a:p>
          <a:p>
            <a:pPr>
              <a:buFont typeface="Wingdings" panose="05000000000000000000" pitchFamily="2" charset="2"/>
              <a:buChar char="§"/>
            </a:pPr>
            <a:r>
              <a:rPr lang="en-US" sz="3000" dirty="0">
                <a:sym typeface="Wingdings" panose="05000000000000000000" pitchFamily="2" charset="2"/>
              </a:rPr>
              <a:t>Choice at this inflection point: Luddites? Or advanced proactive digital citizens who understand the architecture of the digital world, and the ethical responsibilities thereof?</a:t>
            </a:r>
          </a:p>
          <a:p>
            <a:endParaRPr lang="en-US" dirty="0"/>
          </a:p>
        </p:txBody>
      </p:sp>
    </p:spTree>
    <p:extLst>
      <p:ext uri="{BB962C8B-B14F-4D97-AF65-F5344CB8AC3E}">
        <p14:creationId xmlns:p14="http://schemas.microsoft.com/office/powerpoint/2010/main" val="828487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420" y="388778"/>
            <a:ext cx="11100180" cy="1325563"/>
          </a:xfrm>
        </p:spPr>
        <p:txBody>
          <a:bodyPr/>
          <a:lstStyle/>
          <a:p>
            <a:r>
              <a:rPr lang="en-US" dirty="0"/>
              <a:t>What is the Digital Divide?</a:t>
            </a:r>
          </a:p>
        </p:txBody>
      </p:sp>
      <p:sp>
        <p:nvSpPr>
          <p:cNvPr id="3" name="Content Placeholder 2"/>
          <p:cNvSpPr>
            <a:spLocks noGrp="1"/>
          </p:cNvSpPr>
          <p:nvPr>
            <p:ph idx="1"/>
          </p:nvPr>
        </p:nvSpPr>
        <p:spPr/>
        <p:txBody>
          <a:bodyPr/>
          <a:lstStyle/>
          <a:p>
            <a:pPr marL="0" lvl="0" indent="0" algn="ctr">
              <a:buNone/>
            </a:pPr>
            <a:endParaRPr lang="en-US" dirty="0"/>
          </a:p>
          <a:p>
            <a:pPr marL="0" lvl="0" indent="0">
              <a:buNone/>
            </a:pPr>
            <a:endParaRPr lang="en-US" dirty="0"/>
          </a:p>
          <a:p>
            <a:pPr marL="0" lvl="0" indent="0">
              <a:buNone/>
            </a:pPr>
            <a:r>
              <a:rPr lang="en-US" sz="3200" dirty="0"/>
              <a:t>The gap between people who have access to broadband services and know how to use the internet and those who do not have such access or knowledge.</a:t>
            </a:r>
          </a:p>
          <a:p>
            <a:endParaRPr lang="en-US" dirty="0"/>
          </a:p>
        </p:txBody>
      </p:sp>
    </p:spTree>
    <p:extLst>
      <p:ext uri="{BB962C8B-B14F-4D97-AF65-F5344CB8AC3E}">
        <p14:creationId xmlns:p14="http://schemas.microsoft.com/office/powerpoint/2010/main" val="227114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7544036" y="3132891"/>
            <a:ext cx="4102054" cy="1297168"/>
          </a:xfrm>
        </p:spPr>
        <p:txBody>
          <a:bodyPr>
            <a:noAutofit/>
          </a:bodyPr>
          <a:lstStyle/>
          <a:p>
            <a:r>
              <a:rPr lang="en-US" sz="2000" dirty="0">
                <a:latin typeface="FreightSans Pro Semibold" charset="0"/>
                <a:ea typeface="FreightSans Pro Semibold" charset="0"/>
                <a:cs typeface="FreightSans Pro Semibold" charset="0"/>
              </a:rPr>
              <a:t>The likelihood that a household has a broadband connection varies greatly depending upon its location.</a:t>
            </a:r>
          </a:p>
        </p:txBody>
      </p:sp>
      <p:sp>
        <p:nvSpPr>
          <p:cNvPr id="8" name="Content Placeholder 7"/>
          <p:cNvSpPr>
            <a:spLocks noGrp="1"/>
          </p:cNvSpPr>
          <p:nvPr>
            <p:ph sz="quarter" idx="4"/>
          </p:nvPr>
        </p:nvSpPr>
        <p:spPr>
          <a:xfrm>
            <a:off x="7897150" y="5118755"/>
            <a:ext cx="3752116" cy="74298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600" dirty="0"/>
          </a:p>
        </p:txBody>
      </p:sp>
      <p:sp>
        <p:nvSpPr>
          <p:cNvPr id="2" name="Title 1"/>
          <p:cNvSpPr>
            <a:spLocks noGrp="1"/>
          </p:cNvSpPr>
          <p:nvPr>
            <p:ph type="title"/>
          </p:nvPr>
        </p:nvSpPr>
        <p:spPr/>
        <p:txBody>
          <a:bodyPr/>
          <a:lstStyle/>
          <a:p>
            <a:r>
              <a:rPr lang="en-US" dirty="0"/>
              <a:t>Who does not have access?</a:t>
            </a:r>
          </a:p>
        </p:txBody>
      </p:sp>
      <p:pic>
        <p:nvPicPr>
          <p:cNvPr id="9" name="Picture 8"/>
          <p:cNvPicPr>
            <a:picLocks noChangeAspect="1"/>
          </p:cNvPicPr>
          <p:nvPr/>
        </p:nvPicPr>
        <p:blipFill>
          <a:blip r:embed="rId2"/>
          <a:stretch>
            <a:fillRect/>
          </a:stretch>
        </p:blipFill>
        <p:spPr>
          <a:xfrm>
            <a:off x="545910" y="1681163"/>
            <a:ext cx="6808477" cy="4849875"/>
          </a:xfrm>
          <a:prstGeom prst="rect">
            <a:avLst/>
          </a:prstGeom>
        </p:spPr>
      </p:pic>
    </p:spTree>
    <p:extLst>
      <p:ext uri="{BB962C8B-B14F-4D97-AF65-F5344CB8AC3E}">
        <p14:creationId xmlns:p14="http://schemas.microsoft.com/office/powerpoint/2010/main" val="147081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484585948"/>
              </p:ext>
            </p:extLst>
          </p:nvPr>
        </p:nvGraphicFramePr>
        <p:xfrm>
          <a:off x="0" y="134900"/>
          <a:ext cx="12007122" cy="6280889"/>
        </p:xfrm>
        <a:graphic>
          <a:graphicData uri="http://schemas.openxmlformats.org/drawingml/2006/table">
            <a:tbl>
              <a:tblPr>
                <a:tableStyleId>{5C22544A-7EE6-4342-B048-85BDC9FD1C3A}</a:tableStyleId>
              </a:tblPr>
              <a:tblGrid>
                <a:gridCol w="588442">
                  <a:extLst>
                    <a:ext uri="{9D8B030D-6E8A-4147-A177-3AD203B41FA5}">
                      <a16:colId xmlns:a16="http://schemas.microsoft.com/office/drawing/2014/main" xmlns="" val="20000"/>
                    </a:ext>
                  </a:extLst>
                </a:gridCol>
                <a:gridCol w="1578517">
                  <a:extLst>
                    <a:ext uri="{9D8B030D-6E8A-4147-A177-3AD203B41FA5}">
                      <a16:colId xmlns:a16="http://schemas.microsoft.com/office/drawing/2014/main" xmlns="" val="20001"/>
                    </a:ext>
                  </a:extLst>
                </a:gridCol>
                <a:gridCol w="1008170">
                  <a:extLst>
                    <a:ext uri="{9D8B030D-6E8A-4147-A177-3AD203B41FA5}">
                      <a16:colId xmlns:a16="http://schemas.microsoft.com/office/drawing/2014/main" xmlns="" val="20002"/>
                    </a:ext>
                  </a:extLst>
                </a:gridCol>
                <a:gridCol w="931698">
                  <a:extLst>
                    <a:ext uri="{9D8B030D-6E8A-4147-A177-3AD203B41FA5}">
                      <a16:colId xmlns:a16="http://schemas.microsoft.com/office/drawing/2014/main" xmlns="" val="20003"/>
                    </a:ext>
                  </a:extLst>
                </a:gridCol>
                <a:gridCol w="588442">
                  <a:extLst>
                    <a:ext uri="{9D8B030D-6E8A-4147-A177-3AD203B41FA5}">
                      <a16:colId xmlns:a16="http://schemas.microsoft.com/office/drawing/2014/main" xmlns="" val="20004"/>
                    </a:ext>
                  </a:extLst>
                </a:gridCol>
                <a:gridCol w="1740805">
                  <a:extLst>
                    <a:ext uri="{9D8B030D-6E8A-4147-A177-3AD203B41FA5}">
                      <a16:colId xmlns:a16="http://schemas.microsoft.com/office/drawing/2014/main" xmlns="" val="20005"/>
                    </a:ext>
                  </a:extLst>
                </a:gridCol>
                <a:gridCol w="723291">
                  <a:extLst>
                    <a:ext uri="{9D8B030D-6E8A-4147-A177-3AD203B41FA5}">
                      <a16:colId xmlns:a16="http://schemas.microsoft.com/office/drawing/2014/main" xmlns="" val="20006"/>
                    </a:ext>
                  </a:extLst>
                </a:gridCol>
                <a:gridCol w="867930">
                  <a:extLst>
                    <a:ext uri="{9D8B030D-6E8A-4147-A177-3AD203B41FA5}">
                      <a16:colId xmlns:a16="http://schemas.microsoft.com/office/drawing/2014/main" xmlns="" val="20007"/>
                    </a:ext>
                  </a:extLst>
                </a:gridCol>
                <a:gridCol w="664469">
                  <a:extLst>
                    <a:ext uri="{9D8B030D-6E8A-4147-A177-3AD203B41FA5}">
                      <a16:colId xmlns:a16="http://schemas.microsoft.com/office/drawing/2014/main" xmlns="" val="20008"/>
                    </a:ext>
                  </a:extLst>
                </a:gridCol>
                <a:gridCol w="1704026">
                  <a:extLst>
                    <a:ext uri="{9D8B030D-6E8A-4147-A177-3AD203B41FA5}">
                      <a16:colId xmlns:a16="http://schemas.microsoft.com/office/drawing/2014/main" xmlns="" val="20009"/>
                    </a:ext>
                  </a:extLst>
                </a:gridCol>
                <a:gridCol w="747810">
                  <a:extLst>
                    <a:ext uri="{9D8B030D-6E8A-4147-A177-3AD203B41FA5}">
                      <a16:colId xmlns:a16="http://schemas.microsoft.com/office/drawing/2014/main" xmlns="" val="20010"/>
                    </a:ext>
                  </a:extLst>
                </a:gridCol>
                <a:gridCol w="863522">
                  <a:extLst>
                    <a:ext uri="{9D8B030D-6E8A-4147-A177-3AD203B41FA5}">
                      <a16:colId xmlns:a16="http://schemas.microsoft.com/office/drawing/2014/main" xmlns="" val="20011"/>
                    </a:ext>
                  </a:extLst>
                </a:gridCol>
              </a:tblGrid>
              <a:tr h="466208">
                <a:tc gridSpan="12">
                  <a:txBody>
                    <a:bodyPr/>
                    <a:lstStyle/>
                    <a:p>
                      <a:r>
                        <a:rPr lang="en-US" sz="1400" b="1" kern="1200" dirty="0">
                          <a:solidFill>
                            <a:schemeClr val="bg1"/>
                          </a:solidFill>
                          <a:effectLst/>
                          <a:latin typeface="+mn-lt"/>
                          <a:ea typeface="+mn-ea"/>
                          <a:cs typeface="+mn-cs"/>
                        </a:rPr>
                        <a:t>U.S. Cities with 100,000+ Households Ranked</a:t>
                      </a:r>
                      <a:r>
                        <a:rPr lang="en-US" sz="1400" b="1" kern="1200" baseline="0" dirty="0">
                          <a:solidFill>
                            <a:schemeClr val="bg1"/>
                          </a:solidFill>
                          <a:effectLst/>
                          <a:latin typeface="+mn-lt"/>
                          <a:ea typeface="+mn-ea"/>
                          <a:cs typeface="+mn-cs"/>
                        </a:rPr>
                        <a:t> by ‘Worst Connection’:</a:t>
                      </a:r>
                      <a:endParaRPr lang="en-US" sz="1400" b="1" dirty="0">
                        <a:solidFill>
                          <a:schemeClr val="bg1"/>
                        </a:solidFill>
                        <a:effectLst/>
                      </a:endParaRPr>
                    </a:p>
                    <a:p>
                      <a:r>
                        <a:rPr lang="en-US" sz="1400" b="1" kern="1200" dirty="0">
                          <a:solidFill>
                            <a:schemeClr val="bg1"/>
                          </a:solidFill>
                          <a:effectLst/>
                          <a:latin typeface="+mn-lt"/>
                          <a:ea typeface="+mn-ea"/>
                          <a:cs typeface="+mn-cs"/>
                        </a:rPr>
                        <a:t>Median Household Income vs.  Percent of Households</a:t>
                      </a:r>
                      <a:r>
                        <a:rPr lang="en-US" sz="1400" b="1" kern="1200" baseline="0" dirty="0">
                          <a:solidFill>
                            <a:schemeClr val="bg1"/>
                          </a:solidFill>
                          <a:effectLst/>
                          <a:latin typeface="+mn-lt"/>
                          <a:ea typeface="+mn-ea"/>
                          <a:cs typeface="+mn-cs"/>
                        </a:rPr>
                        <a:t> With No Fixed-Broadband Connection</a:t>
                      </a:r>
                      <a:endParaRPr lang="en-US" sz="1400" b="1" i="0" u="none" strike="noStrike" dirty="0">
                        <a:solidFill>
                          <a:schemeClr val="bg1"/>
                        </a:solidFill>
                        <a:effectLst/>
                        <a:latin typeface="Arial"/>
                      </a:endParaRPr>
                    </a:p>
                  </a:txBody>
                  <a:tcPr marL="7620" marR="7620" marT="7620" marB="0" anchor="ctr">
                    <a:solidFill>
                      <a:schemeClr val="accent1">
                        <a:lumMod val="75000"/>
                      </a:schemeClr>
                    </a:solidFill>
                  </a:tcPr>
                </a:tc>
                <a:tc hMerge="1">
                  <a:txBody>
                    <a:bodyPr/>
                    <a:lstStyle/>
                    <a:p>
                      <a:pPr algn="ctr" fontAlgn="ctr"/>
                      <a:endParaRPr lang="en-US" sz="1000" b="1" i="0" u="none" strike="noStrike">
                        <a:solidFill>
                          <a:srgbClr val="FFFFFF"/>
                        </a:solidFill>
                        <a:effectLst/>
                        <a:latin typeface="Arial"/>
                      </a:endParaRPr>
                    </a:p>
                  </a:txBody>
                  <a:tcPr marL="7620" marR="7620" marT="7620" marB="0" anchor="ctr">
                    <a:solidFill>
                      <a:schemeClr val="accent1"/>
                    </a:solidFill>
                  </a:tcPr>
                </a:tc>
                <a:tc hMerge="1">
                  <a:txBody>
                    <a:bodyPr/>
                    <a:lstStyle/>
                    <a:p>
                      <a:pPr algn="ctr" fontAlgn="ctr"/>
                      <a:endParaRPr lang="en-US" sz="1000" b="1" i="0" u="none" strike="noStrike">
                        <a:solidFill>
                          <a:srgbClr val="FFFFFF"/>
                        </a:solidFill>
                        <a:effectLst/>
                        <a:latin typeface="Arial"/>
                      </a:endParaRPr>
                    </a:p>
                  </a:txBody>
                  <a:tcPr marL="7620" marR="7620" marT="7620" marB="0" anchor="ctr">
                    <a:solidFill>
                      <a:schemeClr val="accent1"/>
                    </a:solidFill>
                  </a:tcPr>
                </a:tc>
                <a:tc hMerge="1">
                  <a:txBody>
                    <a:bodyPr/>
                    <a:lstStyle/>
                    <a:p>
                      <a:pPr algn="ctr" fontAlgn="ctr"/>
                      <a:endParaRPr lang="en-US" sz="1000" b="1" i="0" u="none" strike="noStrike" dirty="0">
                        <a:solidFill>
                          <a:srgbClr val="FFFFFF"/>
                        </a:solidFill>
                        <a:effectLst/>
                        <a:latin typeface="Arial"/>
                      </a:endParaRPr>
                    </a:p>
                  </a:txBody>
                  <a:tcPr marL="7620" marR="7620" marT="7620" marB="0" anchor="ctr">
                    <a:lnR w="76200" cap="flat" cmpd="sng" algn="ctr">
                      <a:solidFill>
                        <a:schemeClr val="accent1">
                          <a:lumMod val="50000"/>
                        </a:schemeClr>
                      </a:solidFill>
                      <a:prstDash val="solid"/>
                      <a:round/>
                      <a:headEnd type="none" w="med" len="med"/>
                      <a:tailEnd type="none" w="med" len="med"/>
                    </a:lnR>
                    <a:solidFill>
                      <a:schemeClr val="accent1"/>
                    </a:solidFill>
                  </a:tcPr>
                </a:tc>
                <a:tc hMerge="1">
                  <a:txBody>
                    <a:bodyPr/>
                    <a:lstStyle/>
                    <a:p>
                      <a:pPr algn="ctr" fontAlgn="ctr"/>
                      <a:endParaRPr lang="en-US" sz="1000" b="1" i="0" u="none" strike="noStrike" dirty="0">
                        <a:solidFill>
                          <a:srgbClr val="FFFFFF"/>
                        </a:solidFill>
                        <a:effectLst/>
                        <a:latin typeface="Arial"/>
                      </a:endParaRPr>
                    </a:p>
                  </a:txBody>
                  <a:tcPr marL="7620" marR="7620" marT="7620" marB="0" anchor="ctr">
                    <a:lnL w="76200" cap="flat" cmpd="sng" algn="ctr">
                      <a:solidFill>
                        <a:schemeClr val="accent1">
                          <a:lumMod val="50000"/>
                        </a:schemeClr>
                      </a:solidFill>
                      <a:prstDash val="solid"/>
                      <a:round/>
                      <a:headEnd type="none" w="med" len="med"/>
                      <a:tailEnd type="none" w="med" len="med"/>
                    </a:lnL>
                    <a:solidFill>
                      <a:schemeClr val="accent1"/>
                    </a:solidFill>
                  </a:tcPr>
                </a:tc>
                <a:tc hMerge="1">
                  <a:txBody>
                    <a:bodyPr/>
                    <a:lstStyle/>
                    <a:p>
                      <a:pPr algn="ctr" fontAlgn="ctr"/>
                      <a:endParaRPr lang="en-US" sz="1000" b="1" i="0" u="none" strike="noStrike">
                        <a:solidFill>
                          <a:srgbClr val="FFFFFF"/>
                        </a:solidFill>
                        <a:effectLst/>
                        <a:latin typeface="Arial"/>
                      </a:endParaRPr>
                    </a:p>
                  </a:txBody>
                  <a:tcPr marL="7620" marR="7620" marT="7620" marB="0" anchor="ctr">
                    <a:solidFill>
                      <a:schemeClr val="accent1"/>
                    </a:solidFill>
                  </a:tcPr>
                </a:tc>
                <a:tc hMerge="1">
                  <a:txBody>
                    <a:bodyPr/>
                    <a:lstStyle/>
                    <a:p>
                      <a:pPr algn="ctr" fontAlgn="ctr"/>
                      <a:endParaRPr lang="en-US" sz="1000" b="1" i="0" u="none" strike="noStrike">
                        <a:solidFill>
                          <a:srgbClr val="FFFFFF"/>
                        </a:solidFill>
                        <a:effectLst/>
                        <a:latin typeface="Arial"/>
                      </a:endParaRPr>
                    </a:p>
                  </a:txBody>
                  <a:tcPr marL="7620" marR="7620" marT="7620" marB="0" anchor="ctr">
                    <a:solidFill>
                      <a:schemeClr val="accent1"/>
                    </a:solidFill>
                  </a:tcPr>
                </a:tc>
                <a:tc hMerge="1">
                  <a:txBody>
                    <a:bodyPr/>
                    <a:lstStyle/>
                    <a:p>
                      <a:pPr algn="ctr" fontAlgn="ctr"/>
                      <a:endParaRPr lang="en-US" sz="1000" b="1" i="0" u="none" strike="noStrike" dirty="0">
                        <a:solidFill>
                          <a:srgbClr val="FFFFFF"/>
                        </a:solidFill>
                        <a:effectLst/>
                        <a:latin typeface="Arial"/>
                      </a:endParaRPr>
                    </a:p>
                  </a:txBody>
                  <a:tcPr marL="7620" marR="7620" marT="7620" marB="0" anchor="ctr">
                    <a:lnR w="76200" cap="flat" cmpd="sng" algn="ctr">
                      <a:solidFill>
                        <a:schemeClr val="accent1">
                          <a:lumMod val="50000"/>
                        </a:schemeClr>
                      </a:solidFill>
                      <a:prstDash val="solid"/>
                      <a:round/>
                      <a:headEnd type="none" w="med" len="med"/>
                      <a:tailEnd type="none" w="med" len="med"/>
                    </a:lnR>
                    <a:solidFill>
                      <a:schemeClr val="accent1"/>
                    </a:solidFill>
                  </a:tcPr>
                </a:tc>
                <a:tc hMerge="1">
                  <a:txBody>
                    <a:bodyPr/>
                    <a:lstStyle/>
                    <a:p>
                      <a:pPr algn="ctr" fontAlgn="ctr"/>
                      <a:endParaRPr lang="en-US" sz="1000" b="1" i="0" u="none" strike="noStrike" dirty="0">
                        <a:solidFill>
                          <a:srgbClr val="FFFFFF"/>
                        </a:solidFill>
                        <a:effectLst/>
                        <a:latin typeface="Arial"/>
                      </a:endParaRPr>
                    </a:p>
                  </a:txBody>
                  <a:tcPr marL="7620" marR="7620" marT="7620" marB="0" anchor="ctr">
                    <a:lnL w="76200" cap="flat" cmpd="sng" algn="ctr">
                      <a:solidFill>
                        <a:schemeClr val="accent1">
                          <a:lumMod val="50000"/>
                        </a:schemeClr>
                      </a:solidFill>
                      <a:prstDash val="solid"/>
                      <a:round/>
                      <a:headEnd type="none" w="med" len="med"/>
                      <a:tailEnd type="none" w="med" len="med"/>
                    </a:lnL>
                    <a:solidFill>
                      <a:schemeClr val="accent1"/>
                    </a:solidFill>
                  </a:tcPr>
                </a:tc>
                <a:tc hMerge="1">
                  <a:txBody>
                    <a:bodyPr/>
                    <a:lstStyle/>
                    <a:p>
                      <a:pPr algn="ctr" fontAlgn="ctr"/>
                      <a:endParaRPr lang="en-US" sz="1000" b="1" i="0" u="none" strike="noStrike" dirty="0">
                        <a:solidFill>
                          <a:srgbClr val="FFFFFF"/>
                        </a:solidFill>
                        <a:effectLst/>
                        <a:latin typeface="Arial"/>
                      </a:endParaRPr>
                    </a:p>
                  </a:txBody>
                  <a:tcPr marL="7620" marR="7620" marT="7620" marB="0" anchor="ctr">
                    <a:solidFill>
                      <a:schemeClr val="accent1"/>
                    </a:solidFill>
                  </a:tcPr>
                </a:tc>
                <a:tc hMerge="1">
                  <a:txBody>
                    <a:bodyPr/>
                    <a:lstStyle/>
                    <a:p>
                      <a:pPr algn="ctr" fontAlgn="ctr"/>
                      <a:endParaRPr lang="en-US" sz="1000" b="1" i="0" u="none" strike="noStrike" dirty="0">
                        <a:solidFill>
                          <a:srgbClr val="FFFFFF"/>
                        </a:solidFill>
                        <a:effectLst/>
                        <a:latin typeface="Arial"/>
                      </a:endParaRPr>
                    </a:p>
                  </a:txBody>
                  <a:tcPr marL="7620" marR="7620" marT="7620" marB="0" anchor="ctr">
                    <a:solidFill>
                      <a:schemeClr val="accent1"/>
                    </a:solidFill>
                  </a:tcPr>
                </a:tc>
                <a:tc hMerge="1">
                  <a:txBody>
                    <a:bodyPr/>
                    <a:lstStyle/>
                    <a:p>
                      <a:pPr algn="ctr" fontAlgn="ctr"/>
                      <a:endParaRPr lang="en-US" sz="1000" b="1" i="0" u="none" strike="noStrike" dirty="0">
                        <a:solidFill>
                          <a:srgbClr val="FFFFFF"/>
                        </a:solidFill>
                        <a:effectLst/>
                        <a:latin typeface="Arial"/>
                      </a:endParaRPr>
                    </a:p>
                  </a:txBody>
                  <a:tcPr marL="7620" marR="7620" marT="7620" marB="0" anchor="ctr">
                    <a:solidFill>
                      <a:schemeClr val="accent1"/>
                    </a:solidFill>
                  </a:tcPr>
                </a:tc>
                <a:extLst>
                  <a:ext uri="{0D108BD9-81ED-4DB2-BD59-A6C34878D82A}">
                    <a16:rowId xmlns:a16="http://schemas.microsoft.com/office/drawing/2014/main" xmlns="" val="10000"/>
                  </a:ext>
                </a:extLst>
              </a:tr>
              <a:tr h="826087">
                <a:tc>
                  <a:txBody>
                    <a:bodyPr/>
                    <a:lstStyle/>
                    <a:p>
                      <a:pPr algn="ctr" fontAlgn="ctr"/>
                      <a:r>
                        <a:rPr lang="en-US" sz="1000" b="1" i="0" u="none" strike="noStrike" dirty="0">
                          <a:solidFill>
                            <a:srgbClr val="FFFFFF"/>
                          </a:solidFill>
                          <a:effectLst/>
                          <a:latin typeface="Arial"/>
                        </a:rPr>
                        <a:t>Rank</a:t>
                      </a:r>
                    </a:p>
                  </a:txBody>
                  <a:tcPr marL="7620" marR="7620" marT="7620" marB="0" anchor="ctr">
                    <a:solidFill>
                      <a:schemeClr val="accent1"/>
                    </a:solidFill>
                  </a:tcPr>
                </a:tc>
                <a:tc>
                  <a:txBody>
                    <a:bodyPr/>
                    <a:lstStyle/>
                    <a:p>
                      <a:pPr algn="ctr" fontAlgn="ctr"/>
                      <a:r>
                        <a:rPr lang="en-US" sz="1000" b="1" i="0" u="none" strike="noStrike">
                          <a:solidFill>
                            <a:srgbClr val="FFFFFF"/>
                          </a:solidFill>
                          <a:effectLst/>
                          <a:latin typeface="Arial"/>
                        </a:rPr>
                        <a:t>City</a:t>
                      </a:r>
                    </a:p>
                  </a:txBody>
                  <a:tcPr marL="7620" marR="7620" marT="7620" marB="0" anchor="ctr">
                    <a:solidFill>
                      <a:schemeClr val="accent1"/>
                    </a:solidFill>
                  </a:tcPr>
                </a:tc>
                <a:tc>
                  <a:txBody>
                    <a:bodyPr/>
                    <a:lstStyle/>
                    <a:p>
                      <a:pPr algn="ctr" fontAlgn="ctr"/>
                      <a:r>
                        <a:rPr lang="en-US" sz="1000" b="1" i="0" u="none" strike="noStrike" dirty="0">
                          <a:solidFill>
                            <a:srgbClr val="FFFFFF"/>
                          </a:solidFill>
                          <a:effectLst/>
                          <a:latin typeface="Arial"/>
                        </a:rPr>
                        <a:t>Median Household Income</a:t>
                      </a:r>
                    </a:p>
                  </a:txBody>
                  <a:tcPr marL="7620" marR="7620" marT="7620" marB="0" anchor="ctr">
                    <a:solidFill>
                      <a:schemeClr val="accent1"/>
                    </a:solidFill>
                  </a:tcPr>
                </a:tc>
                <a:tc>
                  <a:txBody>
                    <a:bodyPr/>
                    <a:lstStyle/>
                    <a:p>
                      <a:pPr algn="ctr" fontAlgn="ctr"/>
                      <a:r>
                        <a:rPr lang="en-US" sz="1000" b="1" i="0" u="none" strike="noStrike" dirty="0">
                          <a:solidFill>
                            <a:srgbClr val="FFFFFF"/>
                          </a:solidFill>
                          <a:effectLst/>
                          <a:latin typeface="Arial"/>
                        </a:rPr>
                        <a:t>Percent of Households with no fixed internet access</a:t>
                      </a:r>
                    </a:p>
                  </a:txBody>
                  <a:tcPr marL="7620" marR="7620" marT="7620" marB="0" anchor="ctr">
                    <a:lnR w="76200" cap="flat" cmpd="sng" algn="ctr">
                      <a:solidFill>
                        <a:schemeClr val="accent1">
                          <a:lumMod val="50000"/>
                        </a:schemeClr>
                      </a:solidFill>
                      <a:prstDash val="solid"/>
                      <a:round/>
                      <a:headEnd type="none" w="med" len="med"/>
                      <a:tailEnd type="none" w="med" len="med"/>
                    </a:lnR>
                    <a:solidFill>
                      <a:schemeClr val="accent1"/>
                    </a:solidFill>
                  </a:tcPr>
                </a:tc>
                <a:tc>
                  <a:txBody>
                    <a:bodyPr/>
                    <a:lstStyle/>
                    <a:p>
                      <a:pPr algn="ctr" fontAlgn="ctr"/>
                      <a:r>
                        <a:rPr lang="en-US" sz="1000" b="1" i="0" u="none" strike="noStrike" dirty="0">
                          <a:solidFill>
                            <a:srgbClr val="FFFFFF"/>
                          </a:solidFill>
                          <a:effectLst/>
                          <a:latin typeface="Arial"/>
                        </a:rPr>
                        <a:t>Rank</a:t>
                      </a:r>
                    </a:p>
                  </a:txBody>
                  <a:tcPr marL="7620" marR="7620" marT="7620" marB="0" anchor="ctr">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ctr" fontAlgn="ctr"/>
                      <a:r>
                        <a:rPr lang="en-US" sz="1000" b="1" i="0" u="none" strike="noStrike" dirty="0">
                          <a:solidFill>
                            <a:srgbClr val="FFFFFF"/>
                          </a:solidFill>
                          <a:effectLst/>
                          <a:latin typeface="Arial"/>
                        </a:rPr>
                        <a:t>City</a:t>
                      </a:r>
                    </a:p>
                  </a:txBody>
                  <a:tcPr marL="7620" marR="7620" marT="7620" marB="0" anchor="ctr">
                    <a:solidFill>
                      <a:schemeClr val="accent1"/>
                    </a:solidFill>
                  </a:tcPr>
                </a:tc>
                <a:tc>
                  <a:txBody>
                    <a:bodyPr/>
                    <a:lstStyle/>
                    <a:p>
                      <a:pPr algn="ctr" fontAlgn="ctr"/>
                      <a:r>
                        <a:rPr lang="en-US" sz="1000" b="1" i="0" u="none" strike="noStrike">
                          <a:solidFill>
                            <a:srgbClr val="FFFFFF"/>
                          </a:solidFill>
                          <a:effectLst/>
                          <a:latin typeface="Arial"/>
                        </a:rPr>
                        <a:t>Median Household Income</a:t>
                      </a:r>
                    </a:p>
                  </a:txBody>
                  <a:tcPr marL="7620" marR="7620" marT="7620" marB="0" anchor="ctr">
                    <a:solidFill>
                      <a:schemeClr val="accent1"/>
                    </a:solidFill>
                  </a:tcPr>
                </a:tc>
                <a:tc>
                  <a:txBody>
                    <a:bodyPr/>
                    <a:lstStyle/>
                    <a:p>
                      <a:pPr algn="ctr" fontAlgn="ctr"/>
                      <a:r>
                        <a:rPr lang="en-US" sz="1000" b="1" i="0" u="none" strike="noStrike" dirty="0">
                          <a:solidFill>
                            <a:srgbClr val="FFFFFF"/>
                          </a:solidFill>
                          <a:effectLst/>
                          <a:latin typeface="Arial"/>
                        </a:rPr>
                        <a:t>Percent of Households with no fixed internet access</a:t>
                      </a:r>
                    </a:p>
                  </a:txBody>
                  <a:tcPr marL="7620" marR="7620" marT="7620" marB="0" anchor="ctr">
                    <a:lnR w="76200" cap="flat" cmpd="sng" algn="ctr">
                      <a:solidFill>
                        <a:schemeClr val="accent1">
                          <a:lumMod val="50000"/>
                        </a:schemeClr>
                      </a:solidFill>
                      <a:prstDash val="solid"/>
                      <a:round/>
                      <a:headEnd type="none" w="med" len="med"/>
                      <a:tailEnd type="none" w="med" len="med"/>
                    </a:lnR>
                    <a:solidFill>
                      <a:schemeClr val="accent1"/>
                    </a:solidFill>
                  </a:tcPr>
                </a:tc>
                <a:tc>
                  <a:txBody>
                    <a:bodyPr/>
                    <a:lstStyle/>
                    <a:p>
                      <a:pPr algn="ctr" fontAlgn="ctr"/>
                      <a:r>
                        <a:rPr lang="en-US" sz="1000" b="1" i="0" u="none" strike="noStrike" dirty="0">
                          <a:solidFill>
                            <a:srgbClr val="FFFFFF"/>
                          </a:solidFill>
                          <a:effectLst/>
                          <a:latin typeface="Arial"/>
                        </a:rPr>
                        <a:t>Rank</a:t>
                      </a:r>
                    </a:p>
                  </a:txBody>
                  <a:tcPr marL="7620" marR="7620" marT="7620" marB="0" anchor="ctr">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ctr" fontAlgn="ctr"/>
                      <a:r>
                        <a:rPr lang="en-US" sz="1000" b="1" i="0" u="none" strike="noStrike" dirty="0">
                          <a:solidFill>
                            <a:srgbClr val="FFFFFF"/>
                          </a:solidFill>
                          <a:effectLst/>
                          <a:latin typeface="Arial"/>
                        </a:rPr>
                        <a:t>City</a:t>
                      </a:r>
                    </a:p>
                  </a:txBody>
                  <a:tcPr marL="7620" marR="7620" marT="7620" marB="0" anchor="ctr">
                    <a:solidFill>
                      <a:schemeClr val="accent1"/>
                    </a:solidFill>
                  </a:tcPr>
                </a:tc>
                <a:tc>
                  <a:txBody>
                    <a:bodyPr/>
                    <a:lstStyle/>
                    <a:p>
                      <a:pPr algn="ctr" fontAlgn="ctr"/>
                      <a:r>
                        <a:rPr lang="en-US" sz="1000" b="1" i="0" u="none" strike="noStrike" dirty="0">
                          <a:solidFill>
                            <a:srgbClr val="FFFFFF"/>
                          </a:solidFill>
                          <a:effectLst/>
                          <a:latin typeface="Arial"/>
                        </a:rPr>
                        <a:t>Median Household Income</a:t>
                      </a:r>
                    </a:p>
                  </a:txBody>
                  <a:tcPr marL="7620" marR="7620" marT="7620" marB="0" anchor="ctr">
                    <a:solidFill>
                      <a:schemeClr val="accent1"/>
                    </a:solidFill>
                  </a:tcPr>
                </a:tc>
                <a:tc>
                  <a:txBody>
                    <a:bodyPr/>
                    <a:lstStyle/>
                    <a:p>
                      <a:pPr algn="ctr" fontAlgn="ctr"/>
                      <a:r>
                        <a:rPr lang="en-US" sz="1000" b="1" i="0" u="none" strike="noStrike" dirty="0">
                          <a:solidFill>
                            <a:srgbClr val="FFFFFF"/>
                          </a:solidFill>
                          <a:effectLst/>
                          <a:latin typeface="Arial"/>
                        </a:rPr>
                        <a:t>Percent of Households with no fixed internet access</a:t>
                      </a:r>
                    </a:p>
                  </a:txBody>
                  <a:tcPr marL="7620" marR="7620" marT="7620" marB="0" anchor="ctr">
                    <a:solidFill>
                      <a:schemeClr val="accent1"/>
                    </a:solidFill>
                  </a:tcPr>
                </a:tc>
                <a:extLst>
                  <a:ext uri="{0D108BD9-81ED-4DB2-BD59-A6C34878D82A}">
                    <a16:rowId xmlns:a16="http://schemas.microsoft.com/office/drawing/2014/main" xmlns="" val="10001"/>
                  </a:ext>
                </a:extLst>
              </a:tr>
              <a:tr h="175230">
                <a:tc>
                  <a:txBody>
                    <a:bodyPr/>
                    <a:lstStyle/>
                    <a:p>
                      <a:pPr algn="r" fontAlgn="b"/>
                      <a:r>
                        <a:rPr lang="en-US" sz="1000" b="1" i="0" u="none" strike="noStrike" dirty="0">
                          <a:solidFill>
                            <a:srgbClr val="FFFFFF"/>
                          </a:solidFill>
                          <a:effectLst/>
                          <a:latin typeface="Arial"/>
                        </a:rPr>
                        <a:t>1</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Detroit, Michigan</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$26,249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57.3%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26</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Arlington, Texas</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$53,574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34.7%</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51</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Tampa, Florida</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$45,874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27.7%</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02"/>
                  </a:ext>
                </a:extLst>
              </a:tr>
              <a:tr h="175230">
                <a:tc>
                  <a:txBody>
                    <a:bodyPr/>
                    <a:lstStyle/>
                    <a:p>
                      <a:pPr algn="r" fontAlgn="b"/>
                      <a:r>
                        <a:rPr lang="en-US" sz="1000" b="1" i="0" u="none" strike="noStrike">
                          <a:solidFill>
                            <a:srgbClr val="FFFFFF"/>
                          </a:solidFill>
                          <a:effectLst/>
                          <a:latin typeface="Arial"/>
                        </a:rPr>
                        <a:t>2</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Memphis, Tennessee</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$36,975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49.9%</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27</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Oklahoma, Oklahoma</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$50,070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34.0%</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52</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Long Beach, California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$55,151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27.6%</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03"/>
                  </a:ext>
                </a:extLst>
              </a:tr>
              <a:tr h="175230">
                <a:tc>
                  <a:txBody>
                    <a:bodyPr/>
                    <a:lstStyle/>
                    <a:p>
                      <a:pPr algn="r" fontAlgn="b"/>
                      <a:r>
                        <a:rPr lang="en-US" sz="1000" b="1" i="0" u="none" strike="noStrike" dirty="0">
                          <a:solidFill>
                            <a:srgbClr val="FFFFFF"/>
                          </a:solidFill>
                          <a:effectLst/>
                          <a:latin typeface="Arial"/>
                        </a:rPr>
                        <a:t>3</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Cleveland, Ohio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$26,583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49.2%</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28</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St. Paul, Minnesota</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$50,820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33.7%</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53</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Columbus, Ohio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$47,156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26.8%</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04"/>
                  </a:ext>
                </a:extLst>
              </a:tr>
              <a:tr h="175230">
                <a:tc>
                  <a:txBody>
                    <a:bodyPr/>
                    <a:lstStyle/>
                    <a:p>
                      <a:pPr algn="r" fontAlgn="b"/>
                      <a:r>
                        <a:rPr lang="en-US" sz="1000" b="1" i="0" u="none" strike="noStrike" dirty="0">
                          <a:solidFill>
                            <a:srgbClr val="FFFFFF"/>
                          </a:solidFill>
                          <a:effectLst/>
                          <a:latin typeface="Arial"/>
                        </a:rPr>
                        <a:t>4</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Miami, Florida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$31,642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47.6%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29</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Phoenix, Arizona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$49,328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33.6%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54</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Lincoln, Nebraska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$51,126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25.9%</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05"/>
                  </a:ext>
                </a:extLst>
              </a:tr>
              <a:tr h="175230">
                <a:tc>
                  <a:txBody>
                    <a:bodyPr/>
                    <a:lstStyle/>
                    <a:p>
                      <a:pPr algn="r" fontAlgn="b"/>
                      <a:r>
                        <a:rPr lang="en-US" sz="1000" b="1" i="0" u="none" strike="noStrike" dirty="0">
                          <a:solidFill>
                            <a:srgbClr val="FFFFFF"/>
                          </a:solidFill>
                          <a:effectLst/>
                          <a:latin typeface="Arial"/>
                        </a:rPr>
                        <a:t>5</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New Orleans, Louisiana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$37,488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43.1%</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30</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Tucson, Arizona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$37,973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33.6%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55</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Orlando, Florida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$44,007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25.5%</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06"/>
                  </a:ext>
                </a:extLst>
              </a:tr>
              <a:tr h="175230">
                <a:tc>
                  <a:txBody>
                    <a:bodyPr/>
                    <a:lstStyle/>
                    <a:p>
                      <a:pPr algn="r" fontAlgn="b"/>
                      <a:r>
                        <a:rPr lang="en-US" sz="1000" b="1" i="0" u="none" strike="noStrike" dirty="0">
                          <a:solidFill>
                            <a:srgbClr val="FFFFFF"/>
                          </a:solidFill>
                          <a:effectLst/>
                          <a:latin typeface="Arial"/>
                        </a:rPr>
                        <a:t>6</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Dallas, Texas</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$45,215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42.3%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31</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Fort Worth, Texas</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$54,876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33.3%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56</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Boston, Massachusetts</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$58,516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25.2%</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07"/>
                  </a:ext>
                </a:extLst>
              </a:tr>
              <a:tr h="175230">
                <a:tc>
                  <a:txBody>
                    <a:bodyPr/>
                    <a:lstStyle/>
                    <a:p>
                      <a:pPr algn="r" fontAlgn="b"/>
                      <a:r>
                        <a:rPr lang="en-US" sz="1000" b="1" i="0" u="none" strike="noStrike" dirty="0">
                          <a:solidFill>
                            <a:srgbClr val="FFFFFF"/>
                          </a:solidFill>
                          <a:effectLst/>
                          <a:latin typeface="Arial"/>
                        </a:rPr>
                        <a:t>7</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Buffalo, New York</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$33,119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42.2%</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32</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Atlanta, Georgia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$49,398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32.4%</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57</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Charlotte, North Carolina</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$55,599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25.2%</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08"/>
                  </a:ext>
                </a:extLst>
              </a:tr>
              <a:tr h="175230">
                <a:tc>
                  <a:txBody>
                    <a:bodyPr/>
                    <a:lstStyle/>
                    <a:p>
                      <a:pPr algn="r" fontAlgn="b"/>
                      <a:r>
                        <a:rPr lang="en-US" sz="1000" b="1" i="0" u="none" strike="noStrike" dirty="0">
                          <a:solidFill>
                            <a:srgbClr val="FFFFFF"/>
                          </a:solidFill>
                          <a:effectLst/>
                          <a:latin typeface="Arial"/>
                        </a:rPr>
                        <a:t>8</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Milwaukee, Wisconsin</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$36,801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42.1%</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33</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Mesa, Arizona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$50,615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32.2%</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58</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St. Petersburg, Florida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$48,183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25.0%</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09"/>
                  </a:ext>
                </a:extLst>
              </a:tr>
              <a:tr h="175230">
                <a:tc>
                  <a:txBody>
                    <a:bodyPr/>
                    <a:lstStyle/>
                    <a:p>
                      <a:pPr algn="r" fontAlgn="b"/>
                      <a:r>
                        <a:rPr lang="en-US" sz="1000" b="1" i="0" u="none" strike="noStrike" dirty="0">
                          <a:solidFill>
                            <a:srgbClr val="FFFFFF"/>
                          </a:solidFill>
                          <a:effectLst/>
                          <a:latin typeface="Arial"/>
                        </a:rPr>
                        <a:t>9</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Baltimore, Maryland</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$44,262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41.6%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34</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Jacksonville, Florida</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$48,256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32.0%</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59</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Denver, Colorado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$56,258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24.7%</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10"/>
                  </a:ext>
                </a:extLst>
              </a:tr>
              <a:tr h="175230">
                <a:tc>
                  <a:txBody>
                    <a:bodyPr/>
                    <a:lstStyle/>
                    <a:p>
                      <a:pPr algn="r" fontAlgn="b"/>
                      <a:r>
                        <a:rPr lang="en-US" sz="1000" b="1" i="0" u="none" strike="noStrike" dirty="0">
                          <a:solidFill>
                            <a:srgbClr val="FFFFFF"/>
                          </a:solidFill>
                          <a:effectLst/>
                          <a:latin typeface="Arial"/>
                        </a:rPr>
                        <a:t>10</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Indianapolis, Indiana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$43,101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40.8%</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a:solidFill>
                            <a:srgbClr val="FFFFFF"/>
                          </a:solidFill>
                          <a:effectLst/>
                          <a:latin typeface="Arial"/>
                        </a:rPr>
                        <a:t>35</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Fort Wayne, Indiana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$44,449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31.8%</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60</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Lexington-Fayette, Kentucky</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$50,661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24.4%</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11"/>
                  </a:ext>
                </a:extLst>
              </a:tr>
              <a:tr h="302735">
                <a:tc>
                  <a:txBody>
                    <a:bodyPr/>
                    <a:lstStyle/>
                    <a:p>
                      <a:pPr algn="r" fontAlgn="b"/>
                      <a:r>
                        <a:rPr lang="en-US" sz="1000" b="1" i="0" u="none" strike="noStrike" dirty="0">
                          <a:solidFill>
                            <a:srgbClr val="FFFFFF"/>
                          </a:solidFill>
                          <a:effectLst/>
                          <a:latin typeface="Arial"/>
                        </a:rPr>
                        <a:t>11</a:t>
                      </a:r>
                    </a:p>
                  </a:txBody>
                  <a:tcPr marL="7620" marR="7620" marT="7620" marB="0" anchor="b">
                    <a:solidFill>
                      <a:schemeClr val="accent1"/>
                    </a:solidFill>
                  </a:tcPr>
                </a:tc>
                <a:tc>
                  <a:txBody>
                    <a:bodyPr/>
                    <a:lstStyle/>
                    <a:p>
                      <a:pPr algn="l" fontAlgn="b"/>
                      <a:r>
                        <a:rPr lang="en-US" sz="1000" b="0" i="0" u="none" strike="noStrike" dirty="0">
                          <a:solidFill>
                            <a:srgbClr val="000000"/>
                          </a:solidFill>
                          <a:effectLst/>
                          <a:latin typeface="Arial"/>
                        </a:rPr>
                        <a:t>Greensboro, North Carolina</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$42,802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39.4%</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a:solidFill>
                            <a:srgbClr val="FFFFFF"/>
                          </a:solidFill>
                          <a:effectLst/>
                          <a:latin typeface="Arial"/>
                        </a:rPr>
                        <a:t>36</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Los Angeles, California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$51,538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31.6%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61</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Austin, Texas</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$60,939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24.3%</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12"/>
                  </a:ext>
                </a:extLst>
              </a:tr>
              <a:tr h="175230">
                <a:tc>
                  <a:txBody>
                    <a:bodyPr/>
                    <a:lstStyle/>
                    <a:p>
                      <a:pPr algn="r" fontAlgn="b"/>
                      <a:r>
                        <a:rPr lang="en-US" sz="1000" b="1" i="0" u="none" strike="noStrike" dirty="0">
                          <a:solidFill>
                            <a:srgbClr val="FFFFFF"/>
                          </a:solidFill>
                          <a:effectLst/>
                          <a:latin typeface="Arial"/>
                        </a:rPr>
                        <a:t>12</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Philadelphia, Pennsylvania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$39,770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39.4%</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37</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Omaha, Nebraska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$50,827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31.5%</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62</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Portland, Oregon</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$58,423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23.7%</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13"/>
                  </a:ext>
                </a:extLst>
              </a:tr>
              <a:tr h="175230">
                <a:tc>
                  <a:txBody>
                    <a:bodyPr/>
                    <a:lstStyle/>
                    <a:p>
                      <a:pPr algn="r" fontAlgn="b"/>
                      <a:r>
                        <a:rPr lang="en-US" sz="1000" b="1" i="0" u="none" strike="noStrike">
                          <a:solidFill>
                            <a:srgbClr val="FFFFFF"/>
                          </a:solidFill>
                          <a:effectLst/>
                          <a:latin typeface="Arial"/>
                        </a:rPr>
                        <a:t>13</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Toledo, Ohio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$34,548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38.8%</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38</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Las Vegas, Nevada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$50,882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31.3%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63</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Colorado Springs, Colorado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$56,227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23.4%</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14"/>
                  </a:ext>
                </a:extLst>
              </a:tr>
              <a:tr h="175230">
                <a:tc>
                  <a:txBody>
                    <a:bodyPr/>
                    <a:lstStyle/>
                    <a:p>
                      <a:pPr algn="r" fontAlgn="b"/>
                      <a:r>
                        <a:rPr lang="en-US" sz="1000" b="1" i="0" u="none" strike="noStrike" dirty="0">
                          <a:solidFill>
                            <a:srgbClr val="FFFFFF"/>
                          </a:solidFill>
                          <a:effectLst/>
                          <a:latin typeface="Arial"/>
                        </a:rPr>
                        <a:t>14</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Houston, Texas</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$47,010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38.2%</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39</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Louisville/Jefferson, Kentucky</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$46,881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31.2%</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64</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Henderson, Nevada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$64,277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22.6%</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15"/>
                  </a:ext>
                </a:extLst>
              </a:tr>
              <a:tr h="175230">
                <a:tc>
                  <a:txBody>
                    <a:bodyPr/>
                    <a:lstStyle/>
                    <a:p>
                      <a:pPr algn="r" fontAlgn="b"/>
                      <a:r>
                        <a:rPr lang="en-US" sz="1000" b="1" i="0" u="none" strike="noStrike" dirty="0">
                          <a:solidFill>
                            <a:srgbClr val="FFFFFF"/>
                          </a:solidFill>
                          <a:effectLst/>
                          <a:latin typeface="Arial"/>
                        </a:rPr>
                        <a:t>15</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San Antonio, Texas</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$48,183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38.2%</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a:solidFill>
                            <a:srgbClr val="FFFFFF"/>
                          </a:solidFill>
                          <a:effectLst/>
                          <a:latin typeface="Arial"/>
                        </a:rPr>
                        <a:t>40</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New York, New York</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$55,191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30.7%</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65</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San Diego, California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$68,117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21.6%</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16"/>
                  </a:ext>
                </a:extLst>
              </a:tr>
              <a:tr h="335343">
                <a:tc>
                  <a:txBody>
                    <a:bodyPr/>
                    <a:lstStyle/>
                    <a:p>
                      <a:pPr algn="r" fontAlgn="b"/>
                      <a:r>
                        <a:rPr lang="en-US" sz="1000" b="1" i="0" u="none" strike="noStrike" dirty="0">
                          <a:solidFill>
                            <a:srgbClr val="FFFFFF"/>
                          </a:solidFill>
                          <a:effectLst/>
                          <a:latin typeface="Arial"/>
                        </a:rPr>
                        <a:t>16</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St. Louis, Missouri</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$36,809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37.8%</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41</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Nashville-Davidson, Tennessee</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$49,891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30.6%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66</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San Francisco, California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$87,701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20.8%</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17"/>
                  </a:ext>
                </a:extLst>
              </a:tr>
              <a:tr h="175230">
                <a:tc>
                  <a:txBody>
                    <a:bodyPr/>
                    <a:lstStyle/>
                    <a:p>
                      <a:pPr algn="r" fontAlgn="b"/>
                      <a:r>
                        <a:rPr lang="en-US" sz="1000" b="1" i="0" u="none" strike="noStrike" dirty="0">
                          <a:solidFill>
                            <a:srgbClr val="FFFFFF"/>
                          </a:solidFill>
                          <a:effectLst/>
                          <a:latin typeface="Arial"/>
                        </a:rPr>
                        <a:t>17</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Cincinnati, Ohio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$34,629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37.3%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42</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Pittsburgh, Pennsylvania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$42,450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30.6%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67</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Madison, Wisconsin</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$56,464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19.7%</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18"/>
                  </a:ext>
                </a:extLst>
              </a:tr>
              <a:tr h="335343">
                <a:tc>
                  <a:txBody>
                    <a:bodyPr/>
                    <a:lstStyle/>
                    <a:p>
                      <a:pPr algn="r" fontAlgn="b"/>
                      <a:r>
                        <a:rPr lang="en-US" sz="1000" b="1" i="0" u="none" strike="noStrike">
                          <a:solidFill>
                            <a:srgbClr val="FFFFFF"/>
                          </a:solidFill>
                          <a:effectLst/>
                          <a:latin typeface="Arial"/>
                        </a:rPr>
                        <a:t>18</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El Paso, Texas</a:t>
                      </a:r>
                      <a:endParaRPr lang="en-US" sz="1000" b="0" i="0" u="none" strike="noStrike" dirty="0">
                        <a:solidFill>
                          <a:srgbClr val="000000"/>
                        </a:solidFill>
                        <a:effectLst/>
                        <a:latin typeface="Arial"/>
                      </a:endParaRP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$43,322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37.1%</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43</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Bakersfield, California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$58,669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30.1%</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68</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Anchorage municipality, Alaska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$80,862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19.4%</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19"/>
                  </a:ext>
                </a:extLst>
              </a:tr>
              <a:tr h="175230">
                <a:tc>
                  <a:txBody>
                    <a:bodyPr/>
                    <a:lstStyle/>
                    <a:p>
                      <a:pPr algn="r" fontAlgn="b"/>
                      <a:r>
                        <a:rPr lang="en-US" sz="1000" b="1" i="0" u="none" strike="noStrike" dirty="0">
                          <a:solidFill>
                            <a:srgbClr val="FFFFFF"/>
                          </a:solidFill>
                          <a:effectLst/>
                          <a:latin typeface="Arial"/>
                        </a:rPr>
                        <a:t>19</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Tulsa, Oklahoma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$43,045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36.3%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44</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Oakland, California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$57,778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30.1%</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69</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Virginia Beach, Virginia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$67,719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19.3%</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20"/>
                  </a:ext>
                </a:extLst>
              </a:tr>
              <a:tr h="335343">
                <a:tc>
                  <a:txBody>
                    <a:bodyPr/>
                    <a:lstStyle/>
                    <a:p>
                      <a:pPr algn="r" fontAlgn="b"/>
                      <a:r>
                        <a:rPr lang="en-US" sz="1000" b="1" i="0" u="none" strike="noStrike" dirty="0">
                          <a:solidFill>
                            <a:srgbClr val="FFFFFF"/>
                          </a:solidFill>
                          <a:effectLst/>
                          <a:latin typeface="Arial"/>
                        </a:rPr>
                        <a:t>20</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Fresno, California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$41,842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36.1%</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45</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Washington, District of Columbia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$72,935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29.7%</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70</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San Jose, California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$90,303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18.2%</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21"/>
                  </a:ext>
                </a:extLst>
              </a:tr>
              <a:tr h="175230">
                <a:tc>
                  <a:txBody>
                    <a:bodyPr/>
                    <a:lstStyle/>
                    <a:p>
                      <a:pPr algn="r" fontAlgn="b"/>
                      <a:r>
                        <a:rPr lang="en-US" sz="1000" b="1" i="0" u="none" strike="noStrike" dirty="0">
                          <a:solidFill>
                            <a:srgbClr val="FFFFFF"/>
                          </a:solidFill>
                          <a:effectLst/>
                          <a:latin typeface="Arial"/>
                        </a:rPr>
                        <a:t>21</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Chicago, Illinois</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$50,434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35.9%</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a:solidFill>
                            <a:srgbClr val="FFFFFF"/>
                          </a:solidFill>
                          <a:effectLst/>
                          <a:latin typeface="Arial"/>
                        </a:rPr>
                        <a:t>46</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Aurora, Colorado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$55,303 </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29.6%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71</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Raleigh, North Carolina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$58,641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18.1%</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22"/>
                  </a:ext>
                </a:extLst>
              </a:tr>
              <a:tr h="175230">
                <a:tc>
                  <a:txBody>
                    <a:bodyPr/>
                    <a:lstStyle/>
                    <a:p>
                      <a:pPr algn="r" fontAlgn="b"/>
                      <a:r>
                        <a:rPr lang="en-US" sz="1000" b="1" i="0" u="none" strike="noStrike" dirty="0">
                          <a:solidFill>
                            <a:srgbClr val="FFFFFF"/>
                          </a:solidFill>
                          <a:effectLst/>
                          <a:latin typeface="Arial"/>
                        </a:rPr>
                        <a:t>22</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Kansas, Missouri</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$47,489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35.6%</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a:solidFill>
                            <a:srgbClr val="FFFFFF"/>
                          </a:solidFill>
                          <a:effectLst/>
                          <a:latin typeface="Arial"/>
                        </a:rPr>
                        <a:t>47</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Honolulu, Hawaii</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$63,361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29.5%</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72</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Seattle, Washington</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$74,458 </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17.4%</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23"/>
                  </a:ext>
                </a:extLst>
              </a:tr>
              <a:tr h="175230">
                <a:tc>
                  <a:txBody>
                    <a:bodyPr/>
                    <a:lstStyle/>
                    <a:p>
                      <a:pPr algn="r" fontAlgn="b"/>
                      <a:r>
                        <a:rPr lang="en-US" sz="1000" b="1" i="0" u="none" strike="noStrike" dirty="0">
                          <a:solidFill>
                            <a:srgbClr val="FFFFFF"/>
                          </a:solidFill>
                          <a:effectLst/>
                          <a:latin typeface="Arial"/>
                        </a:rPr>
                        <a:t>23</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Albuquerque, New Mexico</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$48,127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35.3%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48</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Sacramento, California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$52,071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29.4%</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73</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Scottsdale, Arizona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$76,543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16.5%</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24"/>
                  </a:ext>
                </a:extLst>
              </a:tr>
              <a:tr h="175230">
                <a:tc>
                  <a:txBody>
                    <a:bodyPr/>
                    <a:lstStyle/>
                    <a:p>
                      <a:pPr algn="r" fontAlgn="b"/>
                      <a:r>
                        <a:rPr lang="en-US" sz="1000" b="1" i="0" u="none" strike="noStrike" dirty="0">
                          <a:solidFill>
                            <a:srgbClr val="FFFFFF"/>
                          </a:solidFill>
                          <a:effectLst/>
                          <a:latin typeface="Arial"/>
                        </a:rPr>
                        <a:t>24</a:t>
                      </a:r>
                    </a:p>
                  </a:txBody>
                  <a:tcPr marL="7620" marR="7620" marT="7620" marB="0" anchor="b">
                    <a:solidFill>
                      <a:schemeClr val="accent1"/>
                    </a:solidFill>
                  </a:tcPr>
                </a:tc>
                <a:tc>
                  <a:txBody>
                    <a:bodyPr/>
                    <a:lstStyle/>
                    <a:p>
                      <a:pPr algn="l" fontAlgn="b"/>
                      <a:r>
                        <a:rPr lang="en-US" sz="1000" b="0" i="0" u="none" strike="noStrike">
                          <a:solidFill>
                            <a:srgbClr val="000000"/>
                          </a:solidFill>
                          <a:effectLst/>
                          <a:latin typeface="Arial"/>
                        </a:rPr>
                        <a:t>Corpus Christi, Texas</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$52,154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35.3%</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49</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Minneapolis, Minnesota</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$52,611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28.5%</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40000"/>
                        <a:lumOff val="60000"/>
                      </a:schemeClr>
                    </a:solidFill>
                  </a:tcPr>
                </a:tc>
                <a:tc>
                  <a:txBody>
                    <a:bodyPr/>
                    <a:lstStyle/>
                    <a:p>
                      <a:pPr algn="r" fontAlgn="b"/>
                      <a:r>
                        <a:rPr lang="en-US" sz="1000" b="1" i="0" u="none" strike="noStrike" dirty="0">
                          <a:solidFill>
                            <a:srgbClr val="FFFFFF"/>
                          </a:solidFill>
                          <a:effectLst/>
                          <a:latin typeface="Arial"/>
                        </a:rPr>
                        <a:t>74</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Plano, Texas</a:t>
                      </a:r>
                    </a:p>
                  </a:txBody>
                  <a:tcPr marL="7620" marR="7620" marT="7620" marB="0" anchor="b">
                    <a:solidFill>
                      <a:schemeClr val="accent1">
                        <a:lumMod val="40000"/>
                        <a:lumOff val="60000"/>
                      </a:schemeClr>
                    </a:solidFill>
                  </a:tcPr>
                </a:tc>
                <a:tc>
                  <a:txBody>
                    <a:bodyPr/>
                    <a:lstStyle/>
                    <a:p>
                      <a:pPr algn="ctr" fontAlgn="b"/>
                      <a:r>
                        <a:rPr lang="en-US" sz="1000" b="0" i="0" u="none" strike="noStrike">
                          <a:solidFill>
                            <a:srgbClr val="000000"/>
                          </a:solidFill>
                          <a:effectLst/>
                          <a:latin typeface="Arial"/>
                        </a:rPr>
                        <a:t>$85,085 </a:t>
                      </a:r>
                    </a:p>
                  </a:txBody>
                  <a:tcPr marL="7620" marR="7620" marT="7620" marB="0" anchor="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Arial"/>
                        </a:rPr>
                        <a:t>15.9%</a:t>
                      </a:r>
                    </a:p>
                  </a:txBody>
                  <a:tcPr marL="7620" marR="7620" marT="7620" marB="0" anchor="b">
                    <a:solidFill>
                      <a:schemeClr val="accent1">
                        <a:lumMod val="40000"/>
                        <a:lumOff val="60000"/>
                      </a:schemeClr>
                    </a:solidFill>
                  </a:tcPr>
                </a:tc>
                <a:extLst>
                  <a:ext uri="{0D108BD9-81ED-4DB2-BD59-A6C34878D82A}">
                    <a16:rowId xmlns:a16="http://schemas.microsoft.com/office/drawing/2014/main" xmlns="" val="10025"/>
                  </a:ext>
                </a:extLst>
              </a:tr>
              <a:tr h="175230">
                <a:tc>
                  <a:txBody>
                    <a:bodyPr/>
                    <a:lstStyle/>
                    <a:p>
                      <a:pPr algn="r" fontAlgn="b"/>
                      <a:r>
                        <a:rPr lang="en-US" sz="1000" b="1" i="0" u="none" strike="noStrike" dirty="0">
                          <a:solidFill>
                            <a:srgbClr val="FFFFFF"/>
                          </a:solidFill>
                          <a:effectLst/>
                          <a:latin typeface="Arial"/>
                        </a:rPr>
                        <a:t>25</a:t>
                      </a:r>
                    </a:p>
                  </a:txBody>
                  <a:tcPr marL="7620" marR="7620" marT="7620" marB="0" anchor="b">
                    <a:solidFill>
                      <a:schemeClr val="accent1"/>
                    </a:solidFill>
                  </a:tcPr>
                </a:tc>
                <a:tc>
                  <a:txBody>
                    <a:bodyPr/>
                    <a:lstStyle/>
                    <a:p>
                      <a:pPr algn="l" fontAlgn="b"/>
                      <a:r>
                        <a:rPr lang="en-US" sz="1000" b="0" i="0" u="none" strike="noStrike" dirty="0">
                          <a:solidFill>
                            <a:srgbClr val="000000"/>
                          </a:solidFill>
                          <a:effectLst/>
                          <a:latin typeface="Arial"/>
                        </a:rPr>
                        <a:t>Wichita, Kansas</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$46,775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34.9%</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50</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a:solidFill>
                            <a:srgbClr val="000000"/>
                          </a:solidFill>
                          <a:effectLst/>
                          <a:latin typeface="Arial"/>
                        </a:rPr>
                        <a:t>Durham, North Carolina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$52,115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28.4%</a:t>
                      </a:r>
                    </a:p>
                  </a:txBody>
                  <a:tcPr marL="7620" marR="7620" marT="7620" marB="0" anchor="b">
                    <a:lnR w="7620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algn="r" fontAlgn="b"/>
                      <a:r>
                        <a:rPr lang="en-US" sz="1000" b="1" i="0" u="none" strike="noStrike" dirty="0">
                          <a:solidFill>
                            <a:srgbClr val="FFFFFF"/>
                          </a:solidFill>
                          <a:effectLst/>
                          <a:latin typeface="Arial"/>
                        </a:rPr>
                        <a:t>75</a:t>
                      </a:r>
                    </a:p>
                  </a:txBody>
                  <a:tcPr marL="7620" marR="7620" marT="7620" marB="0" anchor="b">
                    <a:lnL w="76200" cap="flat" cmpd="sng" algn="ctr">
                      <a:solidFill>
                        <a:schemeClr val="accent1">
                          <a:lumMod val="50000"/>
                        </a:schemeClr>
                      </a:solidFill>
                      <a:prstDash val="solid"/>
                      <a:round/>
                      <a:headEnd type="none" w="med" len="med"/>
                      <a:tailEnd type="none" w="med" len="med"/>
                    </a:lnL>
                    <a:solidFill>
                      <a:schemeClr val="accent1"/>
                    </a:solidFill>
                  </a:tcPr>
                </a:tc>
                <a:tc>
                  <a:txBody>
                    <a:bodyPr/>
                    <a:lstStyle/>
                    <a:p>
                      <a:pPr algn="l" fontAlgn="b"/>
                      <a:r>
                        <a:rPr lang="en-US" sz="1000" b="0" i="0" u="none" strike="noStrike" dirty="0">
                          <a:solidFill>
                            <a:srgbClr val="000000"/>
                          </a:solidFill>
                          <a:effectLst/>
                          <a:latin typeface="Arial"/>
                        </a:rPr>
                        <a:t>Arlington, Virginia</a:t>
                      </a:r>
                    </a:p>
                  </a:txBody>
                  <a:tcPr marL="7620" marR="7620" marT="7620" marB="0" anchor="b">
                    <a:solidFill>
                      <a:schemeClr val="accent1">
                        <a:lumMod val="20000"/>
                        <a:lumOff val="80000"/>
                      </a:schemeClr>
                    </a:solidFill>
                  </a:tcPr>
                </a:tc>
                <a:tc>
                  <a:txBody>
                    <a:bodyPr/>
                    <a:lstStyle/>
                    <a:p>
                      <a:pPr algn="ctr" fontAlgn="b"/>
                      <a:r>
                        <a:rPr lang="en-US" sz="1000" b="0" i="0" u="none" strike="noStrike">
                          <a:solidFill>
                            <a:srgbClr val="000000"/>
                          </a:solidFill>
                          <a:effectLst/>
                          <a:latin typeface="Arial"/>
                        </a:rPr>
                        <a:t>$108,706 </a:t>
                      </a:r>
                    </a:p>
                  </a:txBody>
                  <a:tcPr marL="7620" marR="7620" marT="7620" marB="0" anchor="b">
                    <a:solidFill>
                      <a:schemeClr val="accent1">
                        <a:lumMod val="20000"/>
                        <a:lumOff val="80000"/>
                      </a:schemeClr>
                    </a:solidFill>
                  </a:tcPr>
                </a:tc>
                <a:tc>
                  <a:txBody>
                    <a:bodyPr/>
                    <a:lstStyle/>
                    <a:p>
                      <a:pPr algn="ctr" fontAlgn="b"/>
                      <a:r>
                        <a:rPr lang="en-US" sz="1000" b="0" i="0" u="none" strike="noStrike" dirty="0">
                          <a:solidFill>
                            <a:srgbClr val="000000"/>
                          </a:solidFill>
                          <a:effectLst/>
                          <a:latin typeface="Arial"/>
                        </a:rPr>
                        <a:t>15.6%</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0026"/>
                  </a:ext>
                </a:extLst>
              </a:tr>
            </a:tbl>
          </a:graphicData>
        </a:graphic>
      </p:graphicFrame>
      <p:sp>
        <p:nvSpPr>
          <p:cNvPr id="2" name="Rectangle 1"/>
          <p:cNvSpPr/>
          <p:nvPr/>
        </p:nvSpPr>
        <p:spPr>
          <a:xfrm>
            <a:off x="464694" y="6488668"/>
            <a:ext cx="10837889" cy="369332"/>
          </a:xfrm>
          <a:prstGeom prst="rect">
            <a:avLst/>
          </a:prstGeom>
        </p:spPr>
        <p:txBody>
          <a:bodyPr wrap="square">
            <a:spAutoFit/>
          </a:bodyPr>
          <a:lstStyle/>
          <a:p>
            <a:pPr lvl="0"/>
            <a:r>
              <a:rPr lang="en-US" dirty="0">
                <a:solidFill>
                  <a:prstClr val="white"/>
                </a:solidFill>
              </a:rPr>
              <a:t>Source : US Census, American Community Survey, 2016. Jordana Barton, Federal Reserve Bank of Dallas</a:t>
            </a:r>
          </a:p>
        </p:txBody>
      </p:sp>
    </p:spTree>
    <p:extLst>
      <p:ext uri="{BB962C8B-B14F-4D97-AF65-F5344CB8AC3E}">
        <p14:creationId xmlns:p14="http://schemas.microsoft.com/office/powerpoint/2010/main" val="36712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Broadband: A Platform for all Areas of Community Economic Development</a:t>
            </a:r>
          </a:p>
        </p:txBody>
      </p:sp>
      <p:sp>
        <p:nvSpPr>
          <p:cNvPr id="3" name="Content Placeholder 2"/>
          <p:cNvSpPr>
            <a:spLocks noGrp="1"/>
          </p:cNvSpPr>
          <p:nvPr>
            <p:ph idx="1"/>
          </p:nvPr>
        </p:nvSpPr>
        <p:spPr>
          <a:xfrm>
            <a:off x="545910" y="1837690"/>
            <a:ext cx="5428170" cy="4409440"/>
          </a:xfrm>
        </p:spPr>
        <p:txBody>
          <a:bodyPr>
            <a:normAutofit fontScale="85000" lnSpcReduction="20000"/>
          </a:bodyPr>
          <a:lstStyle/>
          <a:p>
            <a:pPr defTabSz="914400">
              <a:lnSpc>
                <a:spcPct val="100000"/>
              </a:lnSpc>
              <a:spcBef>
                <a:spcPts val="0"/>
              </a:spcBef>
              <a:buFont typeface="Wingdings" panose="05000000000000000000" pitchFamily="2" charset="2"/>
              <a:buChar char="§"/>
              <a:defRPr/>
            </a:pPr>
            <a:r>
              <a:rPr lang="en-US" sz="3100" dirty="0"/>
              <a:t>Essential Infrastructure</a:t>
            </a:r>
          </a:p>
          <a:p>
            <a:pPr defTabSz="914400">
              <a:lnSpc>
                <a:spcPct val="100000"/>
              </a:lnSpc>
              <a:spcBef>
                <a:spcPts val="0"/>
              </a:spcBef>
              <a:buFont typeface="Wingdings" panose="05000000000000000000" pitchFamily="2" charset="2"/>
              <a:buChar char="§"/>
              <a:defRPr/>
            </a:pPr>
            <a:endParaRPr lang="en-US" sz="1600" dirty="0"/>
          </a:p>
          <a:p>
            <a:pPr defTabSz="914400">
              <a:lnSpc>
                <a:spcPct val="100000"/>
              </a:lnSpc>
              <a:spcBef>
                <a:spcPts val="0"/>
              </a:spcBef>
              <a:buFont typeface="Wingdings" panose="05000000000000000000" pitchFamily="2" charset="2"/>
              <a:buChar char="§"/>
              <a:defRPr/>
            </a:pPr>
            <a:r>
              <a:rPr lang="en-US" sz="3100" dirty="0"/>
              <a:t>Public Safety</a:t>
            </a:r>
          </a:p>
          <a:p>
            <a:pPr defTabSz="914400">
              <a:lnSpc>
                <a:spcPct val="100000"/>
              </a:lnSpc>
              <a:spcBef>
                <a:spcPts val="0"/>
              </a:spcBef>
              <a:buFont typeface="Wingdings" panose="05000000000000000000" pitchFamily="2" charset="2"/>
              <a:buChar char="§"/>
              <a:defRPr/>
            </a:pPr>
            <a:endParaRPr lang="en-US" sz="1500" dirty="0"/>
          </a:p>
          <a:p>
            <a:pPr defTabSz="914400">
              <a:lnSpc>
                <a:spcPct val="100000"/>
              </a:lnSpc>
              <a:spcBef>
                <a:spcPts val="0"/>
              </a:spcBef>
              <a:buFont typeface="Wingdings" panose="05000000000000000000" pitchFamily="2" charset="2"/>
              <a:buChar char="§"/>
              <a:defRPr/>
            </a:pPr>
            <a:r>
              <a:rPr lang="en-US" sz="3100" dirty="0"/>
              <a:t>Workforce Development and</a:t>
            </a:r>
          </a:p>
          <a:p>
            <a:pPr marL="233363" indent="-233363" defTabSz="914400">
              <a:lnSpc>
                <a:spcPct val="100000"/>
              </a:lnSpc>
              <a:spcBef>
                <a:spcPts val="0"/>
              </a:spcBef>
              <a:buNone/>
              <a:defRPr/>
            </a:pPr>
            <a:r>
              <a:rPr lang="en-US" sz="3100" dirty="0"/>
              <a:t>	Education</a:t>
            </a:r>
          </a:p>
          <a:p>
            <a:pPr marL="0" indent="0" defTabSz="914400">
              <a:lnSpc>
                <a:spcPct val="100000"/>
              </a:lnSpc>
              <a:spcBef>
                <a:spcPts val="0"/>
              </a:spcBef>
              <a:buNone/>
              <a:defRPr/>
            </a:pPr>
            <a:endParaRPr lang="en-US" sz="1600" dirty="0"/>
          </a:p>
          <a:p>
            <a:pPr defTabSz="914400">
              <a:lnSpc>
                <a:spcPct val="100000"/>
              </a:lnSpc>
              <a:spcBef>
                <a:spcPts val="0"/>
              </a:spcBef>
              <a:buFont typeface="Wingdings" panose="05000000000000000000" pitchFamily="2" charset="2"/>
              <a:buChar char="§"/>
              <a:defRPr/>
            </a:pPr>
            <a:r>
              <a:rPr lang="en-US" sz="3100" dirty="0"/>
              <a:t>Access to Financial Services</a:t>
            </a:r>
          </a:p>
          <a:p>
            <a:pPr defTabSz="914400">
              <a:lnSpc>
                <a:spcPct val="100000"/>
              </a:lnSpc>
              <a:spcBef>
                <a:spcPts val="0"/>
              </a:spcBef>
              <a:buFont typeface="Wingdings" panose="05000000000000000000" pitchFamily="2" charset="2"/>
              <a:buChar char="§"/>
              <a:defRPr/>
            </a:pPr>
            <a:endParaRPr lang="en-US" sz="1500" dirty="0"/>
          </a:p>
          <a:p>
            <a:pPr defTabSz="914400">
              <a:lnSpc>
                <a:spcPct val="100000"/>
              </a:lnSpc>
              <a:spcBef>
                <a:spcPts val="0"/>
              </a:spcBef>
              <a:buFont typeface="Wingdings" panose="05000000000000000000" pitchFamily="2" charset="2"/>
              <a:buChar char="§"/>
              <a:defRPr/>
            </a:pPr>
            <a:r>
              <a:rPr lang="en-US" sz="3100" dirty="0"/>
              <a:t>Small Business Development</a:t>
            </a:r>
          </a:p>
          <a:p>
            <a:pPr defTabSz="914400">
              <a:lnSpc>
                <a:spcPct val="100000"/>
              </a:lnSpc>
              <a:spcBef>
                <a:spcPts val="0"/>
              </a:spcBef>
              <a:buFont typeface="Wingdings" panose="05000000000000000000" pitchFamily="2" charset="2"/>
              <a:buChar char="§"/>
              <a:defRPr/>
            </a:pPr>
            <a:endParaRPr lang="en-US" sz="1500" dirty="0"/>
          </a:p>
          <a:p>
            <a:pPr defTabSz="914400">
              <a:lnSpc>
                <a:spcPct val="100000"/>
              </a:lnSpc>
              <a:spcBef>
                <a:spcPts val="0"/>
              </a:spcBef>
              <a:buFont typeface="Wingdings" panose="05000000000000000000" pitchFamily="2" charset="2"/>
              <a:buChar char="§"/>
              <a:defRPr/>
            </a:pPr>
            <a:r>
              <a:rPr lang="en-US" sz="3100" dirty="0"/>
              <a:t>Affordable Housing</a:t>
            </a:r>
          </a:p>
          <a:p>
            <a:pPr defTabSz="914400">
              <a:lnSpc>
                <a:spcPct val="100000"/>
              </a:lnSpc>
              <a:spcBef>
                <a:spcPts val="0"/>
              </a:spcBef>
              <a:buFont typeface="Wingdings" panose="05000000000000000000" pitchFamily="2" charset="2"/>
              <a:buChar char="§"/>
              <a:defRPr/>
            </a:pPr>
            <a:endParaRPr lang="en-US" sz="1500" dirty="0"/>
          </a:p>
          <a:p>
            <a:pPr defTabSz="914400">
              <a:lnSpc>
                <a:spcPct val="100000"/>
              </a:lnSpc>
              <a:spcBef>
                <a:spcPts val="0"/>
              </a:spcBef>
              <a:buFont typeface="Wingdings" panose="05000000000000000000" pitchFamily="2" charset="2"/>
              <a:buChar char="§"/>
              <a:defRPr/>
            </a:pPr>
            <a:r>
              <a:rPr lang="en-US" sz="3100" dirty="0"/>
              <a:t>Health Care</a:t>
            </a:r>
          </a:p>
          <a:p>
            <a:pPr defTabSz="914400">
              <a:lnSpc>
                <a:spcPct val="100000"/>
              </a:lnSpc>
              <a:spcBef>
                <a:spcPts val="0"/>
              </a:spcBef>
              <a:buFont typeface="Wingdings" panose="05000000000000000000" pitchFamily="2" charset="2"/>
              <a:buChar char="§"/>
              <a:defRPr/>
            </a:pPr>
            <a:endParaRPr lang="en-US" sz="1600" dirty="0"/>
          </a:p>
          <a:p>
            <a:pPr defTabSz="914400">
              <a:lnSpc>
                <a:spcPct val="100000"/>
              </a:lnSpc>
              <a:spcBef>
                <a:spcPts val="0"/>
              </a:spcBef>
              <a:buFont typeface="Wingdings" panose="05000000000000000000" pitchFamily="2" charset="2"/>
              <a:buChar char="§"/>
              <a:defRPr/>
            </a:pPr>
            <a:r>
              <a:rPr lang="en-US" sz="3100" dirty="0"/>
              <a:t>Civic Engagement</a:t>
            </a:r>
          </a:p>
          <a:p>
            <a:pPr marL="0" indent="0" defTabSz="914400">
              <a:lnSpc>
                <a:spcPct val="100000"/>
              </a:lnSpc>
              <a:spcBef>
                <a:spcPts val="0"/>
              </a:spcBef>
              <a:buNone/>
              <a:defRPr/>
            </a:pPr>
            <a:endParaRPr lang="en-US" sz="3600" dirty="0"/>
          </a:p>
          <a:p>
            <a:pPr defTabSz="914400">
              <a:lnSpc>
                <a:spcPct val="100000"/>
              </a:lnSpc>
              <a:spcBef>
                <a:spcPts val="0"/>
              </a:spcBef>
              <a:defRPr/>
            </a:pPr>
            <a:endParaRPr lang="en-US" sz="3600" dirty="0"/>
          </a:p>
        </p:txBody>
      </p:sp>
      <p:pic>
        <p:nvPicPr>
          <p:cNvPr id="4" name="Picture 3"/>
          <p:cNvPicPr>
            <a:picLocks noChangeAspect="1"/>
          </p:cNvPicPr>
          <p:nvPr/>
        </p:nvPicPr>
        <p:blipFill>
          <a:blip r:embed="rId3"/>
          <a:stretch>
            <a:fillRect/>
          </a:stretch>
        </p:blipFill>
        <p:spPr>
          <a:xfrm>
            <a:off x="6396166" y="2164080"/>
            <a:ext cx="5094794" cy="3566160"/>
          </a:xfrm>
          <a:prstGeom prst="rect">
            <a:avLst/>
          </a:prstGeom>
        </p:spPr>
      </p:pic>
    </p:spTree>
    <p:extLst>
      <p:ext uri="{BB962C8B-B14F-4D97-AF65-F5344CB8AC3E}">
        <p14:creationId xmlns:p14="http://schemas.microsoft.com/office/powerpoint/2010/main" val="182655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osing the Digital Divide" id="{548E5A70-F783-A641-A60E-0EA62B624D6D}" vid="{F78DB16F-BE60-D541-AEF9-755B14CA2E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8884</TotalTime>
  <Words>2798</Words>
  <Application>Microsoft Office PowerPoint</Application>
  <PresentationFormat>Widescreen</PresentationFormat>
  <Paragraphs>563</Paragraphs>
  <Slides>30</Slides>
  <Notes>13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30</vt:i4>
      </vt:variant>
    </vt:vector>
  </HeadingPairs>
  <TitlesOfParts>
    <vt:vector size="48" baseType="lpstr">
      <vt:lpstr>MS PGothic</vt:lpstr>
      <vt:lpstr>MS PGothic</vt:lpstr>
      <vt:lpstr>AppleSymbols</vt:lpstr>
      <vt:lpstr>Arial</vt:lpstr>
      <vt:lpstr>Avenir Heavy</vt:lpstr>
      <vt:lpstr>Avenir Medium</vt:lpstr>
      <vt:lpstr>Avenir Medium Oblique</vt:lpstr>
      <vt:lpstr>Calibri</vt:lpstr>
      <vt:lpstr>Calibri Light</vt:lpstr>
      <vt:lpstr>FreightSans Pro</vt:lpstr>
      <vt:lpstr>FreightSans Pro Book</vt:lpstr>
      <vt:lpstr>FreightSans Pro Medium</vt:lpstr>
      <vt:lpstr>FreightSans Pro Semibold</vt:lpstr>
      <vt:lpstr>Lato-Bold</vt:lpstr>
      <vt:lpstr>Times New Roman</vt:lpstr>
      <vt:lpstr>Wingdings</vt:lpstr>
      <vt:lpstr>Office Theme</vt:lpstr>
      <vt:lpstr>1_Office Theme</vt:lpstr>
      <vt:lpstr>PowerPoint Presentation</vt:lpstr>
      <vt:lpstr>PowerPoint Presentation</vt:lpstr>
      <vt:lpstr>PowerPoint Presentation</vt:lpstr>
      <vt:lpstr>The Fourth Industrial Revolution: The Future of Work is Here</vt:lpstr>
      <vt:lpstr>The Fourth Industrial Revolution: The Future of Work is Here</vt:lpstr>
      <vt:lpstr>What is the Digital Divide?</vt:lpstr>
      <vt:lpstr>Who does not have access?</vt:lpstr>
      <vt:lpstr>PowerPoint Presentation</vt:lpstr>
      <vt:lpstr>Broadband: A Platform for all Areas of Community Economic Development</vt:lpstr>
      <vt:lpstr>Broadband is Essential Infrastructure and the Prerequisite for Closing the Digital Divide</vt:lpstr>
      <vt:lpstr>The Internet Economy </vt:lpstr>
      <vt:lpstr>The Homework Gap</vt:lpstr>
      <vt:lpstr>Workforce Development</vt:lpstr>
      <vt:lpstr>The Shrinking Middle Class: Job Polarization in the United States</vt:lpstr>
      <vt:lpstr>Low Wage Jobs and the Shrinking Middle Class</vt:lpstr>
      <vt:lpstr>Business Development</vt:lpstr>
      <vt:lpstr>Business Development in Low- and Moderate-Income Areas and Rural Areas</vt:lpstr>
      <vt:lpstr>Economic Development: Importance of Broadband Speed and Capacity</vt:lpstr>
      <vt:lpstr>Related Research &amp; Publications </vt:lpstr>
      <vt:lpstr>Conclusion</vt:lpstr>
      <vt:lpstr>PowerPoint Presentation</vt:lpstr>
      <vt:lpstr>PowerPoint Presentation</vt:lpstr>
      <vt:lpstr>The Community Reinvestment Act (CRA)</vt:lpstr>
      <vt:lpstr>2016 Interagency Question &amp; Answer Q&amp;A Guidance</vt:lpstr>
      <vt:lpstr>2016 Interagency Q&amp;A Guidance</vt:lpstr>
      <vt:lpstr>Digital Opportunity for the  Rio Grande Valley (DO4RGV)</vt:lpstr>
      <vt:lpstr>Digital Opportunity for the  Rio Grande Valley (DO4RGV): The Role of Local Governments</vt:lpstr>
      <vt:lpstr>Project Goals</vt:lpstr>
      <vt:lpstr>Project Goals</vt:lpstr>
      <vt:lpstr>Funding the “three legs of the stool” of broadband adoption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Lorenzo Garcia</dc:creator>
  <cp:keywords/>
  <dc:description/>
  <cp:lastModifiedBy>Kent Byus</cp:lastModifiedBy>
  <cp:revision>506</cp:revision>
  <cp:lastPrinted>2018-05-08T14:39:16Z</cp:lastPrinted>
  <dcterms:created xsi:type="dcterms:W3CDTF">2016-07-25T17:01:15Z</dcterms:created>
  <dcterms:modified xsi:type="dcterms:W3CDTF">2018-09-20T10:40:09Z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333aab62-76e6-4329-9eeb-87f7cea5d5c2</vt:lpwstr>
  </property>
</Properties>
</file>