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4" r:id="rId3"/>
    <p:sldId id="277" r:id="rId4"/>
    <p:sldId id="281" r:id="rId5"/>
    <p:sldId id="283" r:id="rId6"/>
    <p:sldId id="27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79" d="100"/>
          <a:sy n="79" d="100"/>
        </p:scale>
        <p:origin x="2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rgbClr val="0070C0"/>
                </a:solidFill>
              </a:rPr>
              <a:t>Community Aspirations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Important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A22-4521-A4E1-1A62E04365F0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EA22-4521-A4E1-1A62E04365F0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A22-4521-A4E1-1A62E04365F0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EA22-4521-A4E1-1A62E04365F0}"/>
              </c:ext>
            </c:extLst>
          </c:dPt>
          <c:cat>
            <c:strRef>
              <c:f>Sheet1!$A$2:$A$7</c:f>
              <c:strCache>
                <c:ptCount val="6"/>
                <c:pt idx="0">
                  <c:v>Public Safety</c:v>
                </c:pt>
                <c:pt idx="1">
                  <c:v>Employment Opportunities</c:v>
                </c:pt>
                <c:pt idx="2">
                  <c:v>Cooperative Community Planning</c:v>
                </c:pt>
                <c:pt idx="3">
                  <c:v>Friendly and Supportive Community</c:v>
                </c:pt>
                <c:pt idx="4">
                  <c:v>Quality Education</c:v>
                </c:pt>
                <c:pt idx="5">
                  <c:v>Access to Healthcare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1.5</c:v>
                </c:pt>
                <c:pt idx="1">
                  <c:v>2</c:v>
                </c:pt>
                <c:pt idx="2">
                  <c:v>0.8</c:v>
                </c:pt>
                <c:pt idx="3">
                  <c:v>2.2999999999999998</c:v>
                </c:pt>
                <c:pt idx="4">
                  <c:v>2</c:v>
                </c:pt>
                <c:pt idx="5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22-4521-A4E1-1A62E04365F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Important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Sheet1!$A$2:$A$7</c:f>
              <c:strCache>
                <c:ptCount val="6"/>
                <c:pt idx="0">
                  <c:v>Public Safety</c:v>
                </c:pt>
                <c:pt idx="1">
                  <c:v>Employment Opportunities</c:v>
                </c:pt>
                <c:pt idx="2">
                  <c:v>Cooperative Community Planning</c:v>
                </c:pt>
                <c:pt idx="3">
                  <c:v>Friendly and Supportive Community</c:v>
                </c:pt>
                <c:pt idx="4">
                  <c:v>Quality Education</c:v>
                </c:pt>
                <c:pt idx="5">
                  <c:v>Access to Healthcare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4.5</c:v>
                </c:pt>
                <c:pt idx="1">
                  <c:v>17.7</c:v>
                </c:pt>
                <c:pt idx="2">
                  <c:v>7.3</c:v>
                </c:pt>
                <c:pt idx="3">
                  <c:v>5.8</c:v>
                </c:pt>
                <c:pt idx="4">
                  <c:v>8</c:v>
                </c:pt>
                <c:pt idx="5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A22-4521-A4E1-1A62E04365F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Very Important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Sheet1!$A$2:$A$7</c:f>
              <c:strCache>
                <c:ptCount val="6"/>
                <c:pt idx="0">
                  <c:v>Public Safety</c:v>
                </c:pt>
                <c:pt idx="1">
                  <c:v>Employment Opportunities</c:v>
                </c:pt>
                <c:pt idx="2">
                  <c:v>Cooperative Community Planning</c:v>
                </c:pt>
                <c:pt idx="3">
                  <c:v>Friendly and Supportive Community</c:v>
                </c:pt>
                <c:pt idx="4">
                  <c:v>Quality Education</c:v>
                </c:pt>
                <c:pt idx="5">
                  <c:v>Access to Healthcare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94.5</c:v>
                </c:pt>
                <c:pt idx="1">
                  <c:v>80.599999999999994</c:v>
                </c:pt>
                <c:pt idx="2">
                  <c:v>91.9</c:v>
                </c:pt>
                <c:pt idx="3">
                  <c:v>91.9</c:v>
                </c:pt>
                <c:pt idx="4">
                  <c:v>90</c:v>
                </c:pt>
                <c:pt idx="5">
                  <c:v>80.5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A22-4521-A4E1-1A62E04365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9490104"/>
        <c:axId val="409490496"/>
        <c:axId val="226525744"/>
      </c:bar3DChart>
      <c:catAx>
        <c:axId val="409490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490496"/>
        <c:crosses val="autoZero"/>
        <c:auto val="1"/>
        <c:lblAlgn val="ctr"/>
        <c:lblOffset val="100"/>
        <c:noMultiLvlLbl val="0"/>
      </c:catAx>
      <c:valAx>
        <c:axId val="40949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490104"/>
        <c:crosses val="autoZero"/>
        <c:crossBetween val="between"/>
      </c:valAx>
      <c:serAx>
        <c:axId val="2265257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490496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rgbClr val="0070C0"/>
                </a:solidFill>
              </a:rPr>
              <a:t>Small Business Challenges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Minimal Problem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3"/>
                <c:pt idx="0">
                  <c:v>Labor availability</c:v>
                </c:pt>
                <c:pt idx="1">
                  <c:v>Acquiring and retaining customers</c:v>
                </c:pt>
                <c:pt idx="2">
                  <c:v>Customer service training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7.5</c:v>
                </c:pt>
                <c:pt idx="1">
                  <c:v>9</c:v>
                </c:pt>
                <c:pt idx="2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5A-4709-9AF4-4698B957C8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Average Importance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3"/>
                <c:pt idx="0">
                  <c:v>Labor availability</c:v>
                </c:pt>
                <c:pt idx="1">
                  <c:v>Acquiring and retaining customers</c:v>
                </c:pt>
                <c:pt idx="2">
                  <c:v>Customer service training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25</c:v>
                </c:pt>
                <c:pt idx="1">
                  <c:v>51</c:v>
                </c:pt>
                <c:pt idx="2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5A-4709-9AF4-4698B957C8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Very Serious Problem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3"/>
                <c:pt idx="0">
                  <c:v>Labor availability</c:v>
                </c:pt>
                <c:pt idx="1">
                  <c:v>Acquiring and retaining customers</c:v>
                </c:pt>
                <c:pt idx="2">
                  <c:v>Customer service training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67.5</c:v>
                </c:pt>
                <c:pt idx="1">
                  <c:v>40</c:v>
                </c:pt>
                <c:pt idx="2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55A-4709-9AF4-4698B957C8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9491672"/>
        <c:axId val="409492064"/>
        <c:axId val="226527016"/>
      </c:bar3DChart>
      <c:catAx>
        <c:axId val="409491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492064"/>
        <c:crosses val="autoZero"/>
        <c:auto val="1"/>
        <c:lblAlgn val="ctr"/>
        <c:lblOffset val="100"/>
        <c:noMultiLvlLbl val="0"/>
      </c:catAx>
      <c:valAx>
        <c:axId val="40949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491672"/>
        <c:crosses val="autoZero"/>
        <c:crossBetween val="between"/>
      </c:valAx>
      <c:serAx>
        <c:axId val="22652701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492064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30527F-C01E-0F4A-95BD-C91C9E5CF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6E5B8AE-FB34-A049-92FA-A50A51DDA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8D40EF-6911-AB45-AF5A-3A2494597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2C1045-5E24-444D-BAD0-4C14D6236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42548B-D82D-CA44-9F29-1EC9513DD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4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9F6254-1AAF-D146-B53D-3FB1B6D59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66A5388-8E99-3F45-B2C2-F35A4E408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BB5823-12E2-374F-80D1-170198BA0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4AAB0A-E2B7-3B45-A05E-85DAF922E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068B54-351E-404C-A33C-C27F7D1B8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9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BB5B11E-7753-DD47-9E4D-A8262E9C80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A3FB4F4-3D67-8146-8A69-2ED45A98A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4BF0B7-23C2-F34F-8FDA-87B9B41CD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D480E7-1E80-0F47-80BB-BD684232F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A71BAB-2F69-114F-B8A6-CE1261FE6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5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67B28-AB58-E846-9507-06F2EF053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E9A649-36FB-D542-A00F-B608F198E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1081BC-E0D5-5D4B-A1D5-2623569C1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48B425-933E-304B-A74E-09A9F93D2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936145-75EA-4F48-991B-A89599DB0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66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E54383-E46A-2A48-ABF0-A9BCB401E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5DD67B3-7D4C-474A-AB31-3EAB94726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77A162-69E1-F04B-BAE9-5FC87FE73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537DF0-D439-C64B-8B33-D4902855D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C08AD6-EDC4-794B-9DF6-9D5A502B8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3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452EC9-3C41-5642-85FD-1A0AEDD34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4898AF-08D8-1F49-AB8E-806E8B8EB8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ABD4999-B8DD-6E4B-9A2F-EA235ED47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7D4C0D-F5D4-D440-B0B9-F5599BDC6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2250B3-29BB-F746-B511-7A75A6F23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C674E5-72D0-E44B-B278-55B5D52EF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2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E5029A-FB71-B340-AAF6-648468CD2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BB94EA3-70E3-B14C-A3A7-3FB273E86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C5D96A8-3F44-9B41-9411-0EBDA414E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93C6918-019E-EB44-AD7C-B9A528A649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8563D8C-2CA6-564C-856A-7A6DBCBC97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FD8EC1B-F4F2-8448-89AF-8EAF68F26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CEB7A04-570D-1B40-AF0B-7F0D9B878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FB941C1-364C-3447-986A-E3D87ABE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DCC813-B6A2-9744-96CB-5DD08B12F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83BA8E6-9A33-A04D-8171-533951CB9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7270F1D-F88A-0142-A256-6BBA81022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9638F7E-4C9E-5947-83C0-412893B3E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4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6A80043-939F-FD4E-8F09-636F21733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F63A3B5-1A1D-1342-9A72-B50B191C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12DC6F7-09B5-7249-AC88-FB017FBD4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1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4F84FA-E98D-A445-9BB3-5FDD2C474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C66DFC-AC24-0C4C-9D9C-55B6FAC5A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F3CA88E-5CCA-A246-8A16-EB537CAC9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8518A7-FF5C-2242-90A1-AAD9FCA92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EB7D34-9D9F-DA4D-A577-9F719D61D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FACC245-CB8C-9743-B18E-AE6C0858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4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677C9E-A55F-6D4A-9255-E39AF5DAE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3D8FE69-5815-4049-BE82-72D5C98D15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78D643E-16A3-0648-A9E5-D615BB5FF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A5F2813-7C19-CC47-9F9E-73F6A545B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76F9E3C-71AA-D34E-AB79-7407E2BEE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E58A1A1-506F-244D-9836-88337E496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0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1B7D45-63BA-B64E-BE76-39F977A5F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FC24AB6-7FC2-934B-864B-7AE265D2F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FBC9B0-D56E-E84C-B1F9-9D5CA43C4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9A1E0-770A-EB46-A74A-A7DA10A46B2E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C0433C-F5E4-3E4F-B0A5-C27A8C6271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C27526-011B-AC4E-A47E-A2F6029DE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6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xmlns="" id="{28318236-3752-2B47-B7BF-24672B47E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9C3E18-FFFB-9D41-9CDE-5E82B2B23424}"/>
              </a:ext>
            </a:extLst>
          </p:cNvPr>
          <p:cNvSpPr txBox="1"/>
          <p:nvPr/>
        </p:nvSpPr>
        <p:spPr>
          <a:xfrm>
            <a:off x="2309648" y="2459504"/>
            <a:ext cx="75727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0070C0"/>
                </a:solidFill>
              </a:rPr>
              <a:t>Exploring Community Aspirations;</a:t>
            </a:r>
            <a:br>
              <a:rPr lang="en-US" sz="4000" b="1" i="1" dirty="0">
                <a:solidFill>
                  <a:srgbClr val="0070C0"/>
                </a:solidFill>
              </a:rPr>
            </a:br>
            <a:r>
              <a:rPr lang="en-US" sz="4000" b="1" i="1" dirty="0">
                <a:solidFill>
                  <a:srgbClr val="0070C0"/>
                </a:solidFill>
              </a:rPr>
              <a:t>A Foundation for Implementing the CASU Model</a:t>
            </a:r>
          </a:p>
        </p:txBody>
      </p:sp>
    </p:spTree>
    <p:extLst>
      <p:ext uri="{BB962C8B-B14F-4D97-AF65-F5344CB8AC3E}">
        <p14:creationId xmlns:p14="http://schemas.microsoft.com/office/powerpoint/2010/main" val="2186629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20617EB-8AE1-4DFD-BBE5-8F1404722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Community Aspirations Process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The Navasota Chamber of Commerce (NCC) provided a database of </a:t>
            </a:r>
            <a:r>
              <a:rPr lang="en-US" dirty="0" smtClean="0">
                <a:solidFill>
                  <a:srgbClr val="0070C0"/>
                </a:solidFill>
              </a:rPr>
              <a:t>580 </a:t>
            </a:r>
            <a:r>
              <a:rPr lang="en-US" dirty="0">
                <a:solidFill>
                  <a:srgbClr val="0070C0"/>
                </a:solidFill>
              </a:rPr>
              <a:t>email addresses to the Coastal Bend Business Innovation Center (CBBIC</a:t>
            </a:r>
            <a:r>
              <a:rPr lang="en-US" dirty="0" smtClean="0">
                <a:solidFill>
                  <a:srgbClr val="0070C0"/>
                </a:solidFill>
              </a:rPr>
              <a:t>).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61 emails returned as undeliverable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519 email invitations were sent and assumed available for response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Three waves of invitations were sent out requesting responses to a survey sponsored by the NCC and the CBBIC between </a:t>
            </a:r>
            <a:r>
              <a:rPr lang="en-US" dirty="0" smtClean="0">
                <a:solidFill>
                  <a:srgbClr val="0070C0"/>
                </a:solidFill>
              </a:rPr>
              <a:t>18 January </a:t>
            </a:r>
            <a:r>
              <a:rPr lang="en-US" dirty="0">
                <a:solidFill>
                  <a:srgbClr val="0070C0"/>
                </a:solidFill>
              </a:rPr>
              <a:t>and </a:t>
            </a:r>
            <a:r>
              <a:rPr lang="en-US" dirty="0" smtClean="0">
                <a:solidFill>
                  <a:srgbClr val="0070C0"/>
                </a:solidFill>
              </a:rPr>
              <a:t>4 February, 2022.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A total of </a:t>
            </a:r>
            <a:r>
              <a:rPr lang="en-US" dirty="0" smtClean="0">
                <a:solidFill>
                  <a:srgbClr val="0070C0"/>
                </a:solidFill>
              </a:rPr>
              <a:t>210 </a:t>
            </a:r>
            <a:r>
              <a:rPr lang="en-US" dirty="0">
                <a:solidFill>
                  <a:srgbClr val="0070C0"/>
                </a:solidFill>
              </a:rPr>
              <a:t>survey responses were </a:t>
            </a:r>
            <a:r>
              <a:rPr lang="en-US" dirty="0" smtClean="0">
                <a:solidFill>
                  <a:srgbClr val="0070C0"/>
                </a:solidFill>
              </a:rPr>
              <a:t>received and recorded with </a:t>
            </a:r>
            <a:r>
              <a:rPr lang="en-US" dirty="0">
                <a:solidFill>
                  <a:srgbClr val="0070C0"/>
                </a:solidFill>
              </a:rPr>
              <a:t>a total of </a:t>
            </a:r>
            <a:r>
              <a:rPr lang="en-US" dirty="0" smtClean="0">
                <a:solidFill>
                  <a:srgbClr val="0070C0"/>
                </a:solidFill>
              </a:rPr>
              <a:t>140 surveys were included in the analyses and 130 surveys totally completed.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Two major focus areas of the survey were: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Community Aspirations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Small Business Challenges</a:t>
            </a:r>
          </a:p>
        </p:txBody>
      </p:sp>
    </p:spTree>
    <p:extLst>
      <p:ext uri="{BB962C8B-B14F-4D97-AF65-F5344CB8AC3E}">
        <p14:creationId xmlns:p14="http://schemas.microsoft.com/office/powerpoint/2010/main" val="1636187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xmlns="" id="{9524812E-3838-40DB-876E-5D4D1D74B7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6689254"/>
              </p:ext>
            </p:extLst>
          </p:nvPr>
        </p:nvGraphicFramePr>
        <p:xfrm>
          <a:off x="838200" y="1445559"/>
          <a:ext cx="10515600" cy="4731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9154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99CEAEAC-09CD-443E-9704-2114584416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92186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0033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B8B7839-9CA1-4F11-8298-9F7DFA0F2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95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Putting It All Together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The Navasota residents aspire for a community that is/has:</a:t>
            </a:r>
          </a:p>
          <a:p>
            <a:r>
              <a:rPr lang="en-US" sz="2400" dirty="0">
                <a:solidFill>
                  <a:srgbClr val="0070C0"/>
                </a:solidFill>
              </a:rPr>
              <a:t>Safe and Protected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Friendly and Supportive</a:t>
            </a:r>
          </a:p>
          <a:p>
            <a:r>
              <a:rPr lang="en-US" sz="2400" dirty="0">
                <a:solidFill>
                  <a:srgbClr val="0070C0"/>
                </a:solidFill>
              </a:rPr>
              <a:t>Led by Cooperative Community Leaders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High Quality Schools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Good Employment Opportunities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Access to Healthcare Facilities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Good Labor Availability</a:t>
            </a:r>
          </a:p>
          <a:p>
            <a:pPr marL="0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247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8775"/>
          </a:xfrm>
        </p:spPr>
        <p:txBody>
          <a:bodyPr>
            <a:normAutofit/>
          </a:bodyPr>
          <a:lstStyle/>
          <a:p>
            <a:endParaRPr lang="en-US" sz="2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258733" y="2810932"/>
            <a:ext cx="368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Thank You for Your Participation.</a:t>
            </a:r>
            <a:br>
              <a:rPr lang="en-US" sz="3200" b="1" dirty="0">
                <a:solidFill>
                  <a:srgbClr val="0070C0"/>
                </a:solidFill>
              </a:rPr>
            </a:br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en-US" sz="3200" b="1" dirty="0">
                <a:solidFill>
                  <a:srgbClr val="0070C0"/>
                </a:solidFill>
              </a:rPr>
              <a:t>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1746262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190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Eras Bold ITC</vt:lpstr>
      <vt:lpstr>Office Theme</vt:lpstr>
      <vt:lpstr>PowerPoint Presentation</vt:lpstr>
      <vt:lpstr>The Facilitating Our Future Series</vt:lpstr>
      <vt:lpstr>The Facilitating Our Future Series</vt:lpstr>
      <vt:lpstr>The Facilitating Our Future Series</vt:lpstr>
      <vt:lpstr>The Facilitating Our Future Series</vt:lpstr>
      <vt:lpstr>The Facilitating Our Future Series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Garza, Marisa</dc:creator>
  <cp:lastModifiedBy>Kent Byus</cp:lastModifiedBy>
  <cp:revision>57</cp:revision>
  <dcterms:created xsi:type="dcterms:W3CDTF">2020-09-02T22:21:52Z</dcterms:created>
  <dcterms:modified xsi:type="dcterms:W3CDTF">2022-02-04T20:13:39Z</dcterms:modified>
</cp:coreProperties>
</file>