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6" r:id="rId3"/>
    <p:sldId id="260" r:id="rId4"/>
    <p:sldId id="262" r:id="rId5"/>
    <p:sldId id="313" r:id="rId6"/>
    <p:sldId id="314" r:id="rId7"/>
    <p:sldId id="292" r:id="rId8"/>
    <p:sldId id="315" r:id="rId9"/>
    <p:sldId id="294" r:id="rId10"/>
    <p:sldId id="297" r:id="rId11"/>
    <p:sldId id="316" r:id="rId12"/>
    <p:sldId id="317" r:id="rId13"/>
    <p:sldId id="298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0527F-C01E-0F4A-95BD-C91C9E5CF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5B8AE-FB34-A049-92FA-A50A51DDA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D40EF-6911-AB45-AF5A-3A2494597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C1045-5E24-444D-BAD0-4C14D6236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2548B-D82D-CA44-9F29-1EC9513DD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4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F6254-1AAF-D146-B53D-3FB1B6D59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6A5388-8E99-3F45-B2C2-F35A4E408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B5823-12E2-374F-80D1-170198BA0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AAB0A-E2B7-3B45-A05E-85DAF922E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68B54-351E-404C-A33C-C27F7D1B8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9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B5B11E-7753-DD47-9E4D-A8262E9C80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FB4F4-3D67-8146-8A69-2ED45A98A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BF0B7-23C2-F34F-8FDA-87B9B41CD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480E7-1E80-0F47-80BB-BD684232F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71BAB-2F69-114F-B8A6-CE1261FE6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5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67B28-AB58-E846-9507-06F2EF053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9A649-36FB-D542-A00F-B608F198E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081BC-E0D5-5D4B-A1D5-2623569C1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8B425-933E-304B-A74E-09A9F93D2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36145-75EA-4F48-991B-A89599DB0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6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54383-E46A-2A48-ABF0-A9BCB401E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D67B3-7D4C-474A-AB31-3EAB94726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7A162-69E1-F04B-BAE9-5FC87FE73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37DF0-D439-C64B-8B33-D4902855D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08AD6-EDC4-794B-9DF6-9D5A502B8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3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52EC9-3C41-5642-85FD-1A0AEDD34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898AF-08D8-1F49-AB8E-806E8B8EB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D4999-B8DD-6E4B-9A2F-EA235ED47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D4C0D-F5D4-D440-B0B9-F5599BDC6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250B3-29BB-F746-B511-7A75A6F23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674E5-72D0-E44B-B278-55B5D52EF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2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5029A-FB71-B340-AAF6-648468CD2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94EA3-70E3-B14C-A3A7-3FB273E86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D96A8-3F44-9B41-9411-0EBDA414E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3C6918-019E-EB44-AD7C-B9A528A64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563D8C-2CA6-564C-856A-7A6DBCBC97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8EC1B-F4F2-8448-89AF-8EAF68F26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EB7A04-570D-1B40-AF0B-7F0D9B878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B941C1-364C-3447-986A-E3D87ABE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CC813-B6A2-9744-96CB-5DD08B12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3BA8E6-9A33-A04D-8171-533951CB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70F1D-F88A-0142-A256-6BBA81022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38F7E-4C9E-5947-83C0-412893B3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A80043-939F-FD4E-8F09-636F2173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63A3B5-1A1D-1342-9A72-B50B191C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DC6F7-09B5-7249-AC88-FB017FBD4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1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F84FA-E98D-A445-9BB3-5FDD2C47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66DFC-AC24-0C4C-9D9C-55B6FAC5A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CA88E-5CCA-A246-8A16-EB537CAC9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518A7-FF5C-2242-90A1-AAD9FCA92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EB7D34-9D9F-DA4D-A577-9F719D61D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ACC245-CB8C-9743-B18E-AE6C0858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77C9E-A55F-6D4A-9255-E39AF5DAE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D8FE69-5815-4049-BE82-72D5C98D15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D643E-16A3-0648-A9E5-D615BB5FF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F2813-7C19-CC47-9F9E-73F6A545B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F9E3C-71AA-D34E-AB79-7407E2BEE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8A1A1-506F-244D-9836-88337E496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0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1B7D45-63BA-B64E-BE76-39F977A5F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24AB6-7FC2-934B-864B-7AE265D2F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BC9B0-D56E-E84C-B1F9-9D5CA43C4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9A1E0-770A-EB46-A74A-A7DA10A46B2E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0433C-F5E4-3E4F-B0A5-C27A8C6271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27526-011B-AC4E-A47E-A2F6029DE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6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385887D-2895-4042-B89A-84FB50AF7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EBCDEF-60F4-B246-9E4A-452F1FD20DB4}"/>
              </a:ext>
            </a:extLst>
          </p:cNvPr>
          <p:cNvSpPr txBox="1"/>
          <p:nvPr/>
        </p:nvSpPr>
        <p:spPr>
          <a:xfrm>
            <a:off x="584463" y="2469693"/>
            <a:ext cx="113759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0070C0"/>
                </a:solidFill>
              </a:rPr>
              <a:t>Talent-Connect: Visualizing the long-term goals for Rockport-Fulton as a Start UP Community.</a:t>
            </a:r>
          </a:p>
        </p:txBody>
      </p:sp>
    </p:spTree>
    <p:extLst>
      <p:ext uri="{BB962C8B-B14F-4D97-AF65-F5344CB8AC3E}">
        <p14:creationId xmlns:p14="http://schemas.microsoft.com/office/powerpoint/2010/main" val="2186629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0617EB-8AE1-4DFD-BBE5-8F1404722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Steps in the creation and sustainment of the Rockport-Fulton “Talent Connect” framework.</a:t>
            </a:r>
          </a:p>
          <a:p>
            <a:r>
              <a:rPr lang="en-US" dirty="0">
                <a:solidFill>
                  <a:srgbClr val="0070C0"/>
                </a:solidFill>
              </a:rPr>
              <a:t>Align the segments (pools) to the long-term desires and aspirations of the community.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Two </a:t>
            </a:r>
            <a:r>
              <a:rPr lang="en-US" b="1" u="sng" dirty="0">
                <a:solidFill>
                  <a:srgbClr val="0070C0"/>
                </a:solidFill>
              </a:rPr>
              <a:t>TECHNOLOGY</a:t>
            </a:r>
            <a:r>
              <a:rPr lang="en-US" dirty="0">
                <a:solidFill>
                  <a:srgbClr val="0070C0"/>
                </a:solidFill>
              </a:rPr>
              <a:t> pools……… QC    and     MACC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Two </a:t>
            </a:r>
            <a:r>
              <a:rPr lang="en-US" b="1" u="sng" dirty="0">
                <a:solidFill>
                  <a:srgbClr val="0070C0"/>
                </a:solidFill>
              </a:rPr>
              <a:t>ENTREPRENEUR</a:t>
            </a:r>
            <a:r>
              <a:rPr lang="en-US" dirty="0">
                <a:solidFill>
                  <a:srgbClr val="0070C0"/>
                </a:solidFill>
              </a:rPr>
              <a:t> pools….  QC    and     MACC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Two </a:t>
            </a:r>
            <a:r>
              <a:rPr lang="en-US" b="1" u="sng" dirty="0">
                <a:solidFill>
                  <a:srgbClr val="0070C0"/>
                </a:solidFill>
              </a:rPr>
              <a:t>ART</a:t>
            </a:r>
            <a:r>
              <a:rPr lang="en-US" dirty="0">
                <a:solidFill>
                  <a:srgbClr val="0070C0"/>
                </a:solidFill>
              </a:rPr>
              <a:t> pools………………..…… QC    and     MACC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Two </a:t>
            </a:r>
            <a:r>
              <a:rPr lang="en-US" b="1" u="sng" dirty="0">
                <a:solidFill>
                  <a:srgbClr val="0070C0"/>
                </a:solidFill>
              </a:rPr>
              <a:t>MAKER</a:t>
            </a:r>
            <a:r>
              <a:rPr lang="en-US" dirty="0">
                <a:solidFill>
                  <a:srgbClr val="0070C0"/>
                </a:solidFill>
              </a:rPr>
              <a:t> pools…………..…… QC    and     MACC</a:t>
            </a:r>
            <a:br>
              <a:rPr lang="en-US" dirty="0">
                <a:solidFill>
                  <a:srgbClr val="0070C0"/>
                </a:solidFill>
              </a:rPr>
            </a:b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In time these will “Cross-Pollinate” which will enhance and expand the value to the community.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93A6EFC-55F0-40B4-B03E-C709291B16B6}"/>
              </a:ext>
            </a:extLst>
          </p:cNvPr>
          <p:cNvSpPr/>
          <p:nvPr/>
        </p:nvSpPr>
        <p:spPr>
          <a:xfrm>
            <a:off x="2205872" y="4289196"/>
            <a:ext cx="1715679" cy="7447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Technology-Art Pools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7F01D88-7C20-4004-964C-382FA63B6E3A}"/>
              </a:ext>
            </a:extLst>
          </p:cNvPr>
          <p:cNvSpPr/>
          <p:nvPr/>
        </p:nvSpPr>
        <p:spPr>
          <a:xfrm>
            <a:off x="4526437" y="4790390"/>
            <a:ext cx="1715679" cy="74471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Entrepreneur- Maker Pools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9EDD9BF-6E31-4F80-AA2A-A065B284AE52}"/>
              </a:ext>
            </a:extLst>
          </p:cNvPr>
          <p:cNvSpPr/>
          <p:nvPr/>
        </p:nvSpPr>
        <p:spPr>
          <a:xfrm>
            <a:off x="6402371" y="4441596"/>
            <a:ext cx="1715679" cy="74471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Maker-Art Pools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5302A69-DE8A-4FE3-B9EA-46EAC431BC0D}"/>
              </a:ext>
            </a:extLst>
          </p:cNvPr>
          <p:cNvSpPr/>
          <p:nvPr/>
        </p:nvSpPr>
        <p:spPr>
          <a:xfrm>
            <a:off x="2688211" y="5252305"/>
            <a:ext cx="1715679" cy="83897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Art-Entrepreneur Pools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720A19E-53A4-4082-82E7-3F7BE4C0719C}"/>
              </a:ext>
            </a:extLst>
          </p:cNvPr>
          <p:cNvSpPr/>
          <p:nvPr/>
        </p:nvSpPr>
        <p:spPr>
          <a:xfrm>
            <a:off x="7024536" y="5346566"/>
            <a:ext cx="1715679" cy="83039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Technology-Entrepreneur Pools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70C335-E381-45FA-A3E5-7F07B1AC208C}"/>
              </a:ext>
            </a:extLst>
          </p:cNvPr>
          <p:cNvSpPr/>
          <p:nvPr/>
        </p:nvSpPr>
        <p:spPr>
          <a:xfrm>
            <a:off x="9134573" y="4441596"/>
            <a:ext cx="2102178" cy="153499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Maker-Art-Technology-Entrepreneur Pools</a:t>
            </a:r>
          </a:p>
        </p:txBody>
      </p:sp>
    </p:spTree>
    <p:extLst>
      <p:ext uri="{BB962C8B-B14F-4D97-AF65-F5344CB8AC3E}">
        <p14:creationId xmlns:p14="http://schemas.microsoft.com/office/powerpoint/2010/main" val="4134548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678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6A37C33-2A96-4A87-A4F6-A75738CD9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Essentials for the “Talent Connect” framework.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Align the segments (pools) to the long-term desires and aspirations of the community.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Develop a sourcing strategy for each TEAM pool set (QC and MACC).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Create a methodical and detailed database.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Establish and maintain contact with the participants in each pool as they are identified.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Create assessment criteria.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227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678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63AA2E-199D-400A-BFBB-0BBB4C3CB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148553"/>
            <a:ext cx="5181600" cy="302841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Qualified Candidates (QC)</a:t>
            </a:r>
          </a:p>
          <a:p>
            <a:pPr lvl="1"/>
            <a:r>
              <a:rPr lang="en-US" dirty="0"/>
              <a:t>What do they value?</a:t>
            </a:r>
          </a:p>
          <a:p>
            <a:pPr lvl="1"/>
            <a:r>
              <a:rPr lang="en-US" dirty="0"/>
              <a:t>Where do they see themselves fitting in the community?</a:t>
            </a:r>
          </a:p>
          <a:p>
            <a:pPr lvl="1"/>
            <a:r>
              <a:rPr lang="en-US" dirty="0"/>
              <a:t>What services will help them grow their opportunities?</a:t>
            </a:r>
          </a:p>
          <a:p>
            <a:pPr lvl="1"/>
            <a:r>
              <a:rPr lang="en-US" dirty="0"/>
              <a:t>Can the opportunity increase job creation?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16798C-168E-4A27-85D7-A02B9EC38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148551"/>
            <a:ext cx="5181600" cy="302841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MACC Participants</a:t>
            </a:r>
          </a:p>
          <a:p>
            <a:pPr lvl="1"/>
            <a:r>
              <a:rPr lang="en-US" dirty="0"/>
              <a:t>What is their value-add?</a:t>
            </a:r>
          </a:p>
          <a:p>
            <a:pPr lvl="1"/>
            <a:r>
              <a:rPr lang="en-US" dirty="0"/>
              <a:t>What services can they provide and is there a need?</a:t>
            </a:r>
          </a:p>
          <a:p>
            <a:pPr lvl="1"/>
            <a:r>
              <a:rPr lang="en-US" dirty="0"/>
              <a:t>Do they understand the QC’s goals and expectations?</a:t>
            </a:r>
          </a:p>
          <a:p>
            <a:pPr lvl="1"/>
            <a:r>
              <a:rPr lang="en-US" dirty="0"/>
              <a:t>Can they help the QC increase job creation?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A861C7-C009-45A4-BE8E-8FCB9FDB4427}"/>
              </a:ext>
            </a:extLst>
          </p:cNvPr>
          <p:cNvSpPr txBox="1"/>
          <p:nvPr/>
        </p:nvSpPr>
        <p:spPr>
          <a:xfrm>
            <a:off x="202678" y="1690688"/>
            <a:ext cx="114017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Know the two sides of the “Talent Connect” framework</a:t>
            </a:r>
          </a:p>
        </p:txBody>
      </p:sp>
    </p:spTree>
    <p:extLst>
      <p:ext uri="{BB962C8B-B14F-4D97-AF65-F5344CB8AC3E}">
        <p14:creationId xmlns:p14="http://schemas.microsoft.com/office/powerpoint/2010/main" val="3170966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8775"/>
          </a:xfrm>
        </p:spPr>
        <p:txBody>
          <a:bodyPr>
            <a:normAutofit/>
          </a:bodyPr>
          <a:lstStyle/>
          <a:p>
            <a:endParaRPr lang="en-US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5" descr="A statue of a pink building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3789" y="4141046"/>
            <a:ext cx="3272155" cy="2453640"/>
          </a:xfrm>
          <a:prstGeom prst="rect">
            <a:avLst/>
          </a:prstGeom>
        </p:spPr>
      </p:pic>
      <p:pic>
        <p:nvPicPr>
          <p:cNvPr id="7" name="Picture 6" descr="A sign on the side of a building&#10;&#10;Description automatically generated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9976" y="1434782"/>
            <a:ext cx="3319780" cy="2475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58733" y="2810932"/>
            <a:ext cx="368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Thank You for Your Participation.</a:t>
            </a:r>
            <a:br>
              <a:rPr lang="en-US" sz="3200" b="1" dirty="0">
                <a:solidFill>
                  <a:srgbClr val="0070C0"/>
                </a:solidFill>
              </a:rPr>
            </a:b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en-US" sz="3200" b="1" dirty="0">
                <a:solidFill>
                  <a:srgbClr val="0070C0"/>
                </a:solidFill>
              </a:rPr>
              <a:t>Questions and Answers</a:t>
            </a:r>
          </a:p>
        </p:txBody>
      </p:sp>
      <p:pic>
        <p:nvPicPr>
          <p:cNvPr id="9" name="Picture 8" descr="A group of people standing in a parking lot&#10;&#10;Description automatically generated">
            <a:extLst>
              <a:ext uri="{FF2B5EF4-FFF2-40B4-BE49-F238E27FC236}">
                <a16:creationId xmlns:a16="http://schemas.microsoft.com/office/drawing/2014/main" id="{6DC73656-6863-4266-9044-E4AC714DCD7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922" y="1269789"/>
            <a:ext cx="3192145" cy="2216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A person standing in a kitchen&#10;&#10;Description automatically generated">
            <a:extLst>
              <a:ext uri="{FF2B5EF4-FFF2-40B4-BE49-F238E27FC236}">
                <a16:creationId xmlns:a16="http://schemas.microsoft.com/office/drawing/2014/main" id="{F8F65508-F40A-40E4-BE96-DC5ED5885FB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40" y="4298315"/>
            <a:ext cx="292735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0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8775"/>
          </a:xfrm>
        </p:spPr>
        <p:txBody>
          <a:bodyPr>
            <a:normAutofit fontScale="92500"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The crafting and sustainment core of the CASU model is to provide Rockport-Fulton with the support to promote a robust entrepreneurial ecosystem.</a:t>
            </a:r>
            <a:br>
              <a:rPr lang="en-US" sz="3600" b="1" dirty="0">
                <a:solidFill>
                  <a:srgbClr val="0070C0"/>
                </a:solidFill>
              </a:rPr>
            </a:br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Historically, the most successful Start UP’s have a well-formed “Talent Connect” capability that nurtures and promotes a resilient organizational ecosystem.</a:t>
            </a:r>
            <a:endParaRPr lang="en-US" sz="29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94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414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F1374E-5953-44E1-886C-D13CB414D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363" y="1719926"/>
            <a:ext cx="4172743" cy="37570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F4D5B2-6A0D-4F20-BBD8-161F99B95FFB}"/>
              </a:ext>
            </a:extLst>
          </p:cNvPr>
          <p:cNvSpPr txBox="1"/>
          <p:nvPr/>
        </p:nvSpPr>
        <p:spPr>
          <a:xfrm>
            <a:off x="622169" y="1690688"/>
            <a:ext cx="682500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In order to create the “Talent Connect” framework, it is important to focus on the Rockport-Fulton Value Proposition:</a:t>
            </a:r>
            <a:br>
              <a:rPr lang="en-US" sz="2400" b="1" dirty="0">
                <a:solidFill>
                  <a:srgbClr val="0070C0"/>
                </a:solidFill>
              </a:rPr>
            </a:br>
            <a:br>
              <a:rPr lang="en-US" sz="2400" b="1" dirty="0"/>
            </a:br>
            <a:r>
              <a:rPr lang="en-US" sz="2400" b="1" i="1" dirty="0">
                <a:solidFill>
                  <a:srgbClr val="0070C0"/>
                </a:solidFill>
              </a:rPr>
              <a:t>Rockport/Fulton is poised to offer visitors and residents an elevated coastal experience. By highlighting the access to Rockport/Fulton’s pristine environment, active arts community, abundant seaside activities, and family-friendly atmosphere, Rockport/Fulton can attract the people, investment, and resources it will need to build the economy for its future.</a:t>
            </a:r>
            <a:endParaRPr lang="en-US" sz="2400" i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991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1C2FC0-837B-4527-A549-729B7F5E796C}"/>
              </a:ext>
            </a:extLst>
          </p:cNvPr>
          <p:cNvSpPr txBox="1"/>
          <p:nvPr/>
        </p:nvSpPr>
        <p:spPr>
          <a:xfrm>
            <a:off x="1545996" y="1602557"/>
            <a:ext cx="9125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What is the “Talent Connect” concept?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0FC170-8A02-4656-A1E4-5C63DEAE02D1}"/>
              </a:ext>
            </a:extLst>
          </p:cNvPr>
          <p:cNvSpPr txBox="1"/>
          <p:nvPr/>
        </p:nvSpPr>
        <p:spPr>
          <a:xfrm>
            <a:off x="631596" y="2516957"/>
            <a:ext cx="546440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 pool or an identified collection of QUALIFIED CANDIDATES (QC) that will create new opportunities, open new businesses, provide new jobs, OR be available to fill existing opportunities and positions.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32EF4B-9C64-48C8-ACC6-2B11EB692E81}"/>
              </a:ext>
            </a:extLst>
          </p:cNvPr>
          <p:cNvSpPr txBox="1"/>
          <p:nvPr/>
        </p:nvSpPr>
        <p:spPr>
          <a:xfrm>
            <a:off x="6110141" y="4045670"/>
            <a:ext cx="546440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 pool or an identified collection of experienced MENTORS, ADVISORS, COACHES, &amp; CONSULTANTS (MACC) devoted to help the QC achieve their goals and meet the expectations of the community.</a:t>
            </a:r>
          </a:p>
        </p:txBody>
      </p:sp>
    </p:spTree>
    <p:extLst>
      <p:ext uri="{BB962C8B-B14F-4D97-AF65-F5344CB8AC3E}">
        <p14:creationId xmlns:p14="http://schemas.microsoft.com/office/powerpoint/2010/main" val="484350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1C2FC0-837B-4527-A549-729B7F5E796C}"/>
              </a:ext>
            </a:extLst>
          </p:cNvPr>
          <p:cNvSpPr txBox="1"/>
          <p:nvPr/>
        </p:nvSpPr>
        <p:spPr>
          <a:xfrm>
            <a:off x="1545996" y="1602557"/>
            <a:ext cx="9125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TEAM Center and Talent Connect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0FC170-8A02-4656-A1E4-5C63DEAE02D1}"/>
              </a:ext>
            </a:extLst>
          </p:cNvPr>
          <p:cNvSpPr txBox="1"/>
          <p:nvPr/>
        </p:nvSpPr>
        <p:spPr>
          <a:xfrm>
            <a:off x="414779" y="2498103"/>
            <a:ext cx="2047189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 pool or an identified collection of QUALIFIED CANDIDATES (QC) that will create new opportunities, open new businesses, provide new jobs, OR be available to fill existing opportunities and positions.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32EF4B-9C64-48C8-ACC6-2B11EB692E81}"/>
              </a:ext>
            </a:extLst>
          </p:cNvPr>
          <p:cNvSpPr txBox="1"/>
          <p:nvPr/>
        </p:nvSpPr>
        <p:spPr>
          <a:xfrm>
            <a:off x="9730034" y="2520018"/>
            <a:ext cx="2128886" cy="3409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 pool or an identified collection of experienced MENTORS, ADVISORS, COACHES, &amp; CONSULTANTS (MACC) devoted to help the QC achieve their goals and meet the expectations of the community.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99CC6FC-33ED-4826-849A-EDB62DF949DD}"/>
              </a:ext>
            </a:extLst>
          </p:cNvPr>
          <p:cNvSpPr/>
          <p:nvPr/>
        </p:nvSpPr>
        <p:spPr>
          <a:xfrm>
            <a:off x="2461968" y="2498103"/>
            <a:ext cx="7268066" cy="3657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The TEAM Center</a:t>
            </a:r>
          </a:p>
        </p:txBody>
      </p:sp>
    </p:spTree>
    <p:extLst>
      <p:ext uri="{BB962C8B-B14F-4D97-AF65-F5344CB8AC3E}">
        <p14:creationId xmlns:p14="http://schemas.microsoft.com/office/powerpoint/2010/main" val="1638404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1C2FC0-837B-4527-A549-729B7F5E796C}"/>
              </a:ext>
            </a:extLst>
          </p:cNvPr>
          <p:cNvSpPr txBox="1"/>
          <p:nvPr/>
        </p:nvSpPr>
        <p:spPr>
          <a:xfrm>
            <a:off x="1545996" y="1602557"/>
            <a:ext cx="9125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What is the “Talent Connect” concept?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99CC6FC-33ED-4826-849A-EDB62DF949DD}"/>
              </a:ext>
            </a:extLst>
          </p:cNvPr>
          <p:cNvSpPr/>
          <p:nvPr/>
        </p:nvSpPr>
        <p:spPr>
          <a:xfrm>
            <a:off x="970961" y="2310442"/>
            <a:ext cx="10275216" cy="402436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TEAM Center</a:t>
            </a:r>
          </a:p>
          <a:p>
            <a:pPr algn="ctr"/>
            <a:endParaRPr lang="en-US" sz="5400" dirty="0">
              <a:solidFill>
                <a:schemeClr val="bg1"/>
              </a:solidFill>
            </a:endParaRPr>
          </a:p>
          <a:p>
            <a:pPr algn="ctr"/>
            <a:endParaRPr lang="en-US" sz="5400" dirty="0">
              <a:solidFill>
                <a:schemeClr val="bg1"/>
              </a:solidFill>
            </a:endParaRPr>
          </a:p>
          <a:p>
            <a:pPr algn="ctr"/>
            <a:endParaRPr lang="en-US" sz="5400" dirty="0">
              <a:solidFill>
                <a:schemeClr val="bg1"/>
              </a:solidFill>
            </a:endParaRPr>
          </a:p>
          <a:p>
            <a:pPr algn="ctr"/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0FC170-8A02-4656-A1E4-5C63DEAE02D1}"/>
              </a:ext>
            </a:extLst>
          </p:cNvPr>
          <p:cNvSpPr txBox="1"/>
          <p:nvPr/>
        </p:nvSpPr>
        <p:spPr>
          <a:xfrm>
            <a:off x="3318235" y="3101411"/>
            <a:ext cx="2532667" cy="26161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600" dirty="0"/>
              <a:t>A pool or an identified collection of QUALIFIED CANDIDATES (QC) that will create new opportunities, open new businesses, provide new jobs, OR be available to fill existing opportunities and positions.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32EF4B-9C64-48C8-ACC6-2B11EB692E81}"/>
              </a:ext>
            </a:extLst>
          </p:cNvPr>
          <p:cNvSpPr txBox="1"/>
          <p:nvPr/>
        </p:nvSpPr>
        <p:spPr>
          <a:xfrm>
            <a:off x="5850904" y="3095050"/>
            <a:ext cx="2532667" cy="26161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600" dirty="0"/>
              <a:t>A pool or an identified collection of experienced MENTORS, ADVISORS, COACHES, &amp; CONSULTANTS (MACC) devoted to help the QC achieve their goals and meet the expectations of the community.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847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0617EB-8AE1-4DFD-BBE5-8F1404722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The </a:t>
            </a:r>
            <a:r>
              <a:rPr lang="en-US" b="1" u="sng" dirty="0">
                <a:solidFill>
                  <a:srgbClr val="0070C0"/>
                </a:solidFill>
              </a:rPr>
              <a:t>BENEFITS </a:t>
            </a:r>
            <a:r>
              <a:rPr lang="en-US" dirty="0">
                <a:solidFill>
                  <a:srgbClr val="0070C0"/>
                </a:solidFill>
              </a:rPr>
              <a:t>of the “Talent Connect” framework.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Reduced time-to-outcome cycle.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New opportunities are more efficiently located, developed, and launched.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New participants (QC and MACC) are more effectively identified, trained, supported, and productive.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Focused on long-term possibilities with less short-run churn.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Improved participant experiences and success.</a:t>
            </a:r>
          </a:p>
        </p:txBody>
      </p:sp>
    </p:spTree>
    <p:extLst>
      <p:ext uri="{BB962C8B-B14F-4D97-AF65-F5344CB8AC3E}">
        <p14:creationId xmlns:p14="http://schemas.microsoft.com/office/powerpoint/2010/main" val="377739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0617EB-8AE1-4DFD-BBE5-8F1404722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br>
              <a:rPr lang="en-US" dirty="0">
                <a:solidFill>
                  <a:srgbClr val="0070C0"/>
                </a:solidFill>
              </a:rPr>
            </a:br>
            <a:br>
              <a:rPr lang="en-US" dirty="0">
                <a:solidFill>
                  <a:srgbClr val="0070C0"/>
                </a:solidFill>
              </a:rPr>
            </a:br>
            <a:br>
              <a:rPr lang="en-US" dirty="0">
                <a:solidFill>
                  <a:srgbClr val="0070C0"/>
                </a:solidFill>
              </a:rPr>
            </a:br>
            <a:r>
              <a:rPr lang="en-US" sz="4000" b="1" dirty="0">
                <a:solidFill>
                  <a:srgbClr val="0070C0"/>
                </a:solidFill>
              </a:rPr>
              <a:t>Generate Community Model Canvas(s) for the project</a:t>
            </a:r>
          </a:p>
        </p:txBody>
      </p:sp>
    </p:spTree>
    <p:extLst>
      <p:ext uri="{BB962C8B-B14F-4D97-AF65-F5344CB8AC3E}">
        <p14:creationId xmlns:p14="http://schemas.microsoft.com/office/powerpoint/2010/main" val="2862914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pic>
        <p:nvPicPr>
          <p:cNvPr id="14" name="Picture 13" descr="Chart, treemap chart&#10;&#10;Description automatically generated">
            <a:extLst>
              <a:ext uri="{FF2B5EF4-FFF2-40B4-BE49-F238E27FC236}">
                <a16:creationId xmlns:a16="http://schemas.microsoft.com/office/drawing/2014/main" id="{F4708D56-D494-4F07-A0AF-336D4C860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622" y="1272113"/>
            <a:ext cx="10087583" cy="53911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EC0C2D-B5CD-45C0-BE5D-C17C8D520F1A}"/>
              </a:ext>
            </a:extLst>
          </p:cNvPr>
          <p:cNvSpPr txBox="1"/>
          <p:nvPr/>
        </p:nvSpPr>
        <p:spPr>
          <a:xfrm>
            <a:off x="8078772" y="1800512"/>
            <a:ext cx="2620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1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QC Pool</a:t>
            </a:r>
          </a:p>
          <a:p>
            <a:pPr algn="ctr"/>
            <a:r>
              <a:rPr lang="en-US" sz="1600" b="1" dirty="0"/>
              <a:t>Technology Candidates</a:t>
            </a:r>
          </a:p>
          <a:p>
            <a:pPr algn="ctr"/>
            <a:r>
              <a:rPr lang="en-US" sz="1600" b="1" dirty="0"/>
              <a:t>Entrepreneur Candidates</a:t>
            </a:r>
          </a:p>
          <a:p>
            <a:pPr algn="ctr"/>
            <a:r>
              <a:rPr lang="en-US" sz="1600" b="1" dirty="0"/>
              <a:t>Art Candidates</a:t>
            </a:r>
          </a:p>
          <a:p>
            <a:pPr algn="ctr"/>
            <a:r>
              <a:rPr lang="en-US" sz="1600" b="1" dirty="0"/>
              <a:t>Maker Candidates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2C8C05-4038-4630-B5B1-47EA198D5F15}"/>
              </a:ext>
            </a:extLst>
          </p:cNvPr>
          <p:cNvSpPr txBox="1"/>
          <p:nvPr/>
        </p:nvSpPr>
        <p:spPr>
          <a:xfrm>
            <a:off x="4036746" y="1830368"/>
            <a:ext cx="195903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2</a:t>
            </a:r>
          </a:p>
          <a:p>
            <a:pPr algn="ctr"/>
            <a:r>
              <a:rPr lang="en-US" sz="1600" b="1" dirty="0"/>
              <a:t>The attributes and benefits that the Talent Connect concept will provide to each segment</a:t>
            </a:r>
          </a:p>
          <a:p>
            <a:pPr algn="ctr"/>
            <a:endParaRPr lang="en-US" sz="16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709CE8-5502-487E-BFA2-D7CABC22850D}"/>
              </a:ext>
            </a:extLst>
          </p:cNvPr>
          <p:cNvSpPr txBox="1"/>
          <p:nvPr/>
        </p:nvSpPr>
        <p:spPr>
          <a:xfrm>
            <a:off x="6072601" y="1699957"/>
            <a:ext cx="19590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3</a:t>
            </a:r>
          </a:p>
          <a:p>
            <a:pPr algn="ctr"/>
            <a:r>
              <a:rPr lang="en-US" sz="1600" b="1" dirty="0"/>
              <a:t>The benefit from the success of the QC pool segment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76E694-DC7E-4D1B-8C35-E4043891626A}"/>
              </a:ext>
            </a:extLst>
          </p:cNvPr>
          <p:cNvSpPr txBox="1"/>
          <p:nvPr/>
        </p:nvSpPr>
        <p:spPr>
          <a:xfrm>
            <a:off x="6067719" y="3244389"/>
            <a:ext cx="19356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4</a:t>
            </a:r>
          </a:p>
          <a:p>
            <a:pPr algn="ctr"/>
            <a:r>
              <a:rPr lang="en-US" sz="1600" b="1" dirty="0"/>
              <a:t>The methods for communicating and engaging segment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40CA22-B194-4CAF-B743-99DB2AF7A4E0}"/>
              </a:ext>
            </a:extLst>
          </p:cNvPr>
          <p:cNvSpPr txBox="1"/>
          <p:nvPr/>
        </p:nvSpPr>
        <p:spPr>
          <a:xfrm>
            <a:off x="5467546" y="4978918"/>
            <a:ext cx="53072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9</a:t>
            </a:r>
          </a:p>
          <a:p>
            <a:pPr algn="ctr"/>
            <a:r>
              <a:rPr lang="en-US" sz="1600" b="1" dirty="0"/>
              <a:t>Measures and metrics for success: numbers of QC, availability of QC, location of QC, size of QC opportunity, etc.</a:t>
            </a:r>
          </a:p>
          <a:p>
            <a:pPr algn="ctr"/>
            <a:endParaRPr lang="en-US" sz="16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4C47F1-42FC-4D44-90C7-1E4FFEAECC0A}"/>
              </a:ext>
            </a:extLst>
          </p:cNvPr>
          <p:cNvSpPr txBox="1"/>
          <p:nvPr/>
        </p:nvSpPr>
        <p:spPr>
          <a:xfrm>
            <a:off x="2722607" y="1934064"/>
            <a:ext cx="138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7</a:t>
            </a:r>
          </a:p>
          <a:p>
            <a:pPr algn="ctr"/>
            <a:r>
              <a:rPr lang="en-US" sz="1600" b="1" dirty="0"/>
              <a:t>Delivery process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A63384-FB3D-4CD6-8338-5FF8B4143BFC}"/>
              </a:ext>
            </a:extLst>
          </p:cNvPr>
          <p:cNvSpPr txBox="1"/>
          <p:nvPr/>
        </p:nvSpPr>
        <p:spPr>
          <a:xfrm>
            <a:off x="1492576" y="1896359"/>
            <a:ext cx="12300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5</a:t>
            </a:r>
          </a:p>
          <a:p>
            <a:pPr algn="ctr"/>
            <a:r>
              <a:rPr lang="en-US" sz="1600" b="1" dirty="0"/>
              <a:t>The most important partners to deliver the attributes and benefits to  segment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426F83-6E26-438B-8477-F8BF079543BC}"/>
              </a:ext>
            </a:extLst>
          </p:cNvPr>
          <p:cNvSpPr txBox="1"/>
          <p:nvPr/>
        </p:nvSpPr>
        <p:spPr>
          <a:xfrm>
            <a:off x="2769742" y="3168975"/>
            <a:ext cx="134241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6</a:t>
            </a:r>
          </a:p>
          <a:p>
            <a:pPr algn="ctr"/>
            <a:r>
              <a:rPr lang="en-US" sz="1600" b="1" dirty="0"/>
              <a:t>Resources to deliver benefits to  segment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393EDF-6FFB-4184-BA06-5CC78EBFE3D0}"/>
              </a:ext>
            </a:extLst>
          </p:cNvPr>
          <p:cNvSpPr txBox="1"/>
          <p:nvPr/>
        </p:nvSpPr>
        <p:spPr>
          <a:xfrm>
            <a:off x="1492576" y="4988345"/>
            <a:ext cx="39749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8</a:t>
            </a:r>
          </a:p>
          <a:p>
            <a:pPr algn="ctr"/>
            <a:r>
              <a:rPr lang="en-US" sz="1600" b="1" dirty="0"/>
              <a:t>Capital costs, operational costs, administrative costs maintenance costs, promotional costs, etc.</a:t>
            </a:r>
          </a:p>
        </p:txBody>
      </p:sp>
    </p:spTree>
    <p:extLst>
      <p:ext uri="{BB962C8B-B14F-4D97-AF65-F5344CB8AC3E}">
        <p14:creationId xmlns:p14="http://schemas.microsoft.com/office/powerpoint/2010/main" val="387193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894</Words>
  <Application>Microsoft Office PowerPoint</Application>
  <PresentationFormat>Widescreen</PresentationFormat>
  <Paragraphs>98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Eras Bold ITC</vt:lpstr>
      <vt:lpstr>Office Theme</vt:lpstr>
      <vt:lpstr>PowerPoint Presentation</vt:lpstr>
      <vt:lpstr>The Facilitating Our Future Series</vt:lpstr>
      <vt:lpstr>The Facilitating Our Future Series</vt:lpstr>
      <vt:lpstr>The Facilitating Our Future Series</vt:lpstr>
      <vt:lpstr>The Facilitating Our Future Series</vt:lpstr>
      <vt:lpstr>The Facilitating Our Future Series</vt:lpstr>
      <vt:lpstr>The Facilitating Our Future Series</vt:lpstr>
      <vt:lpstr>The Facilitating Our Future Series</vt:lpstr>
      <vt:lpstr>The Facilitating Our Future Series</vt:lpstr>
      <vt:lpstr>The Facilitating Our Future Series</vt:lpstr>
      <vt:lpstr>The Facilitating Our Future Series</vt:lpstr>
      <vt:lpstr>The Facilitating Our Future Series</vt:lpstr>
      <vt:lpstr>The Facilitating Our Future Series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Garza, Marisa</dc:creator>
  <cp:lastModifiedBy>Byus, Kent</cp:lastModifiedBy>
  <cp:revision>117</cp:revision>
  <cp:lastPrinted>2021-01-13T17:31:46Z</cp:lastPrinted>
  <dcterms:created xsi:type="dcterms:W3CDTF">2020-09-02T22:21:52Z</dcterms:created>
  <dcterms:modified xsi:type="dcterms:W3CDTF">2021-03-05T17:34:08Z</dcterms:modified>
</cp:coreProperties>
</file>