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76" r:id="rId3"/>
    <p:sldId id="260" r:id="rId4"/>
    <p:sldId id="262" r:id="rId5"/>
    <p:sldId id="259" r:id="rId6"/>
    <p:sldId id="263" r:id="rId7"/>
    <p:sldId id="264" r:id="rId8"/>
    <p:sldId id="277" r:id="rId9"/>
    <p:sldId id="292" r:id="rId10"/>
    <p:sldId id="278" r:id="rId11"/>
    <p:sldId id="294" r:id="rId12"/>
    <p:sldId id="293" r:id="rId13"/>
    <p:sldId id="279" r:id="rId14"/>
    <p:sldId id="280" r:id="rId15"/>
    <p:sldId id="281" r:id="rId16"/>
    <p:sldId id="282" r:id="rId17"/>
    <p:sldId id="283" r:id="rId18"/>
    <p:sldId id="284" r:id="rId19"/>
    <p:sldId id="285" r:id="rId20"/>
    <p:sldId id="286" r:id="rId21"/>
    <p:sldId id="287" r:id="rId22"/>
    <p:sldId id="289" r:id="rId23"/>
    <p:sldId id="290" r:id="rId24"/>
    <p:sldId id="288" r:id="rId25"/>
    <p:sldId id="291" r:id="rId26"/>
    <p:sldId id="27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snapToObjects="1">
      <p:cViewPr varScale="1">
        <p:scale>
          <a:sx n="79" d="100"/>
          <a:sy n="79" d="100"/>
        </p:scale>
        <p:origin x="101" y="11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solidFill>
                  <a:schemeClr val="accent5">
                    <a:lumMod val="75000"/>
                  </a:schemeClr>
                </a:solidFill>
              </a:rPr>
              <a:t>Respondent Gender</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Respondent Percentage</c:v>
                </c:pt>
              </c:strCache>
            </c:strRef>
          </c:tx>
          <c:spPr>
            <a:effectLst>
              <a:outerShdw blurRad="50800" dist="38100" algn="l" rotWithShape="0">
                <a:prstClr val="black">
                  <a:alpha val="40000"/>
                </a:prstClr>
              </a:outerShdw>
            </a:effectLst>
          </c:spPr>
          <c:dPt>
            <c:idx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1-C18D-48B0-86C2-3E1443E0E16C}"/>
              </c:ext>
            </c:extLst>
          </c:dPt>
          <c:dPt>
            <c:idx val="1"/>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3-C18D-48B0-86C2-3E1443E0E16C}"/>
              </c:ext>
            </c:extLst>
          </c:dPt>
          <c:dPt>
            <c:idx val="2"/>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5-C18D-48B0-86C2-3E1443E0E16C}"/>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Sheet1!$A$2:$A$4</c:f>
              <c:strCache>
                <c:ptCount val="3"/>
                <c:pt idx="0">
                  <c:v>Female</c:v>
                </c:pt>
                <c:pt idx="1">
                  <c:v>Male</c:v>
                </c:pt>
                <c:pt idx="2">
                  <c:v>Prefer to NOT Respond</c:v>
                </c:pt>
              </c:strCache>
            </c:strRef>
          </c:cat>
          <c:val>
            <c:numRef>
              <c:f>Sheet1!$B$2:$B$4</c:f>
              <c:numCache>
                <c:formatCode>General</c:formatCode>
                <c:ptCount val="3"/>
                <c:pt idx="0">
                  <c:v>56.6</c:v>
                </c:pt>
                <c:pt idx="1">
                  <c:v>41.51</c:v>
                </c:pt>
                <c:pt idx="2">
                  <c:v>1.89</c:v>
                </c:pt>
              </c:numCache>
            </c:numRef>
          </c:val>
          <c:extLst>
            <c:ext xmlns:c16="http://schemas.microsoft.com/office/drawing/2014/chart" uri="{C3380CC4-5D6E-409C-BE32-E72D297353CC}">
              <c16:uniqueId val="{00000000-E6F7-4738-B890-93E70555C505}"/>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a:outerShdw blurRad="50800" dist="38100" dir="2700000" algn="tl" rotWithShape="0">
        <a:prstClr val="black">
          <a:alpha val="40000"/>
        </a:prstClr>
      </a:outerShdw>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solidFill>
                  <a:schemeClr val="accent5">
                    <a:lumMod val="75000"/>
                  </a:schemeClr>
                </a:solidFill>
              </a:rPr>
              <a:t>Institutional Performance – Local Business Support Groups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Excellent = A</c:v>
                </c:pt>
              </c:strCache>
            </c:strRef>
          </c:tx>
          <c:spPr>
            <a:solidFill>
              <a:srgbClr val="00B05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R-F Chamber of Commerce</c:v>
                </c:pt>
                <c:pt idx="1">
                  <c:v>Aransas County EDC</c:v>
                </c:pt>
                <c:pt idx="2">
                  <c:v>Other Not Listed</c:v>
                </c:pt>
              </c:strCache>
            </c:strRef>
          </c:cat>
          <c:val>
            <c:numRef>
              <c:f>Sheet1!$B$2:$B$4</c:f>
              <c:numCache>
                <c:formatCode>General</c:formatCode>
                <c:ptCount val="3"/>
                <c:pt idx="0">
                  <c:v>57.58</c:v>
                </c:pt>
                <c:pt idx="1">
                  <c:v>30.3</c:v>
                </c:pt>
                <c:pt idx="2">
                  <c:v>9.09</c:v>
                </c:pt>
              </c:numCache>
            </c:numRef>
          </c:val>
          <c:extLst>
            <c:ext xmlns:c16="http://schemas.microsoft.com/office/drawing/2014/chart" uri="{C3380CC4-5D6E-409C-BE32-E72D297353CC}">
              <c16:uniqueId val="{00000000-4CEE-4E68-AF7A-68D6C1415DDF}"/>
            </c:ext>
          </c:extLst>
        </c:ser>
        <c:ser>
          <c:idx val="1"/>
          <c:order val="1"/>
          <c:tx>
            <c:strRef>
              <c:f>Sheet1!$C$1</c:f>
              <c:strCache>
                <c:ptCount val="1"/>
                <c:pt idx="0">
                  <c:v>Good = B</c:v>
                </c:pt>
              </c:strCache>
            </c:strRef>
          </c:tx>
          <c:spPr>
            <a:solidFill>
              <a:schemeClr val="accent5">
                <a:lumMod val="60000"/>
                <a:lumOff val="4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R-F Chamber of Commerce</c:v>
                </c:pt>
                <c:pt idx="1">
                  <c:v>Aransas County EDC</c:v>
                </c:pt>
                <c:pt idx="2">
                  <c:v>Other Not Listed</c:v>
                </c:pt>
              </c:strCache>
            </c:strRef>
          </c:cat>
          <c:val>
            <c:numRef>
              <c:f>Sheet1!$C$2:$C$4</c:f>
              <c:numCache>
                <c:formatCode>General</c:formatCode>
                <c:ptCount val="3"/>
                <c:pt idx="0">
                  <c:v>21.21</c:v>
                </c:pt>
                <c:pt idx="1">
                  <c:v>18.18</c:v>
                </c:pt>
                <c:pt idx="2">
                  <c:v>18.18</c:v>
                </c:pt>
              </c:numCache>
            </c:numRef>
          </c:val>
          <c:extLst>
            <c:ext xmlns:c16="http://schemas.microsoft.com/office/drawing/2014/chart" uri="{C3380CC4-5D6E-409C-BE32-E72D297353CC}">
              <c16:uniqueId val="{00000001-4CEE-4E68-AF7A-68D6C1415DDF}"/>
            </c:ext>
          </c:extLst>
        </c:ser>
        <c:ser>
          <c:idx val="2"/>
          <c:order val="2"/>
          <c:tx>
            <c:strRef>
              <c:f>Sheet1!$D$1</c:f>
              <c:strCache>
                <c:ptCount val="1"/>
                <c:pt idx="0">
                  <c:v>Adequate = C</c:v>
                </c:pt>
              </c:strCache>
            </c:strRef>
          </c:tx>
          <c:spPr>
            <a:solidFill>
              <a:srgbClr val="FFC00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R-F Chamber of Commerce</c:v>
                </c:pt>
                <c:pt idx="1">
                  <c:v>Aransas County EDC</c:v>
                </c:pt>
                <c:pt idx="2">
                  <c:v>Other Not Listed</c:v>
                </c:pt>
              </c:strCache>
            </c:strRef>
          </c:cat>
          <c:val>
            <c:numRef>
              <c:f>Sheet1!$D$2:$D$4</c:f>
              <c:numCache>
                <c:formatCode>General</c:formatCode>
                <c:ptCount val="3"/>
                <c:pt idx="0">
                  <c:v>6.06</c:v>
                </c:pt>
                <c:pt idx="1">
                  <c:v>21.21</c:v>
                </c:pt>
                <c:pt idx="2">
                  <c:v>1</c:v>
                </c:pt>
              </c:numCache>
            </c:numRef>
          </c:val>
          <c:extLst>
            <c:ext xmlns:c16="http://schemas.microsoft.com/office/drawing/2014/chart" uri="{C3380CC4-5D6E-409C-BE32-E72D297353CC}">
              <c16:uniqueId val="{00000002-4CEE-4E68-AF7A-68D6C1415DDF}"/>
            </c:ext>
          </c:extLst>
        </c:ser>
        <c:ser>
          <c:idx val="3"/>
          <c:order val="3"/>
          <c:tx>
            <c:strRef>
              <c:f>Sheet1!$E$1</c:f>
              <c:strCache>
                <c:ptCount val="1"/>
                <c:pt idx="0">
                  <c:v>Poor = D</c:v>
                </c:pt>
              </c:strCache>
            </c:strRef>
          </c:tx>
          <c:spPr>
            <a:solidFill>
              <a:srgbClr val="FF0000">
                <a:alpha val="85000"/>
              </a:srgbClr>
            </a:solidFill>
            <a:ln w="9525" cap="flat" cmpd="sng" algn="ctr">
              <a:solidFill>
                <a:schemeClr val="lt1">
                  <a:alpha val="50000"/>
                </a:schemeClr>
              </a:solidFill>
              <a:round/>
            </a:ln>
            <a:effectLst>
              <a:outerShdw blurRad="50800" dist="50800" dir="5400000" algn="ctr" rotWithShape="0">
                <a:srgbClr val="FF0000"/>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R-F Chamber of Commerce</c:v>
                </c:pt>
                <c:pt idx="1">
                  <c:v>Aransas County EDC</c:v>
                </c:pt>
                <c:pt idx="2">
                  <c:v>Other Not Listed</c:v>
                </c:pt>
              </c:strCache>
            </c:strRef>
          </c:cat>
          <c:val>
            <c:numRef>
              <c:f>Sheet1!$E$2:$E$4</c:f>
              <c:numCache>
                <c:formatCode>General</c:formatCode>
                <c:ptCount val="3"/>
                <c:pt idx="0">
                  <c:v>12.12</c:v>
                </c:pt>
                <c:pt idx="1">
                  <c:v>9.09</c:v>
                </c:pt>
                <c:pt idx="2">
                  <c:v>13.64</c:v>
                </c:pt>
              </c:numCache>
            </c:numRef>
          </c:val>
          <c:extLst>
            <c:ext xmlns:c16="http://schemas.microsoft.com/office/drawing/2014/chart" uri="{C3380CC4-5D6E-409C-BE32-E72D297353CC}">
              <c16:uniqueId val="{00000003-4CEE-4E68-AF7A-68D6C1415DDF}"/>
            </c:ext>
          </c:extLst>
        </c:ser>
        <c:ser>
          <c:idx val="4"/>
          <c:order val="4"/>
          <c:tx>
            <c:strRef>
              <c:f>Sheet1!$F$1</c:f>
              <c:strCache>
                <c:ptCount val="1"/>
                <c:pt idx="0">
                  <c:v>Failure = F</c:v>
                </c:pt>
              </c:strCache>
            </c:strRef>
          </c:tx>
          <c:spPr>
            <a:solidFill>
              <a:srgbClr val="C0000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R-F Chamber of Commerce</c:v>
                </c:pt>
                <c:pt idx="1">
                  <c:v>Aransas County EDC</c:v>
                </c:pt>
                <c:pt idx="2">
                  <c:v>Other Not Listed</c:v>
                </c:pt>
              </c:strCache>
            </c:strRef>
          </c:cat>
          <c:val>
            <c:numRef>
              <c:f>Sheet1!$F$2:$F$4</c:f>
              <c:numCache>
                <c:formatCode>General</c:formatCode>
                <c:ptCount val="3"/>
                <c:pt idx="0">
                  <c:v>1</c:v>
                </c:pt>
                <c:pt idx="1">
                  <c:v>3.03</c:v>
                </c:pt>
                <c:pt idx="2">
                  <c:v>4.55</c:v>
                </c:pt>
              </c:numCache>
            </c:numRef>
          </c:val>
          <c:extLst>
            <c:ext xmlns:c16="http://schemas.microsoft.com/office/drawing/2014/chart" uri="{C3380CC4-5D6E-409C-BE32-E72D297353CC}">
              <c16:uniqueId val="{00000004-4CEE-4E68-AF7A-68D6C1415DDF}"/>
            </c:ext>
          </c:extLst>
        </c:ser>
        <c:ser>
          <c:idx val="5"/>
          <c:order val="5"/>
          <c:tx>
            <c:strRef>
              <c:f>Sheet1!$G$1</c:f>
              <c:strCache>
                <c:ptCount val="1"/>
                <c:pt idx="0">
                  <c:v>Unsure</c:v>
                </c:pt>
              </c:strCache>
            </c:strRef>
          </c:tx>
          <c:spPr>
            <a:solidFill>
              <a:schemeClr val="bg1">
                <a:lumMod val="65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R-F Chamber of Commerce</c:v>
                </c:pt>
                <c:pt idx="1">
                  <c:v>Aransas County EDC</c:v>
                </c:pt>
                <c:pt idx="2">
                  <c:v>Other Not Listed</c:v>
                </c:pt>
              </c:strCache>
            </c:strRef>
          </c:cat>
          <c:val>
            <c:numRef>
              <c:f>Sheet1!$G$2:$G$4</c:f>
              <c:numCache>
                <c:formatCode>General</c:formatCode>
                <c:ptCount val="3"/>
                <c:pt idx="0">
                  <c:v>3.03</c:v>
                </c:pt>
                <c:pt idx="1">
                  <c:v>18.18</c:v>
                </c:pt>
                <c:pt idx="2">
                  <c:v>54.55</c:v>
                </c:pt>
              </c:numCache>
            </c:numRef>
          </c:val>
          <c:extLst>
            <c:ext xmlns:c16="http://schemas.microsoft.com/office/drawing/2014/chart" uri="{C3380CC4-5D6E-409C-BE32-E72D297353CC}">
              <c16:uniqueId val="{00000005-4CEE-4E68-AF7A-68D6C1415DDF}"/>
            </c:ext>
          </c:extLst>
        </c:ser>
        <c:dLbls>
          <c:dLblPos val="inEnd"/>
          <c:showLegendKey val="0"/>
          <c:showVal val="1"/>
          <c:showCatName val="0"/>
          <c:showSerName val="0"/>
          <c:showPercent val="0"/>
          <c:showBubbleSize val="0"/>
        </c:dLbls>
        <c:gapWidth val="65"/>
        <c:axId val="697660200"/>
        <c:axId val="697664792"/>
      </c:barChart>
      <c:catAx>
        <c:axId val="69766020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697664792"/>
        <c:crosses val="autoZero"/>
        <c:auto val="1"/>
        <c:lblAlgn val="ctr"/>
        <c:lblOffset val="100"/>
        <c:noMultiLvlLbl val="0"/>
      </c:catAx>
      <c:valAx>
        <c:axId val="69766479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69766020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solidFill>
                  <a:schemeClr val="accent5">
                    <a:lumMod val="75000"/>
                  </a:schemeClr>
                </a:solidFill>
              </a:rPr>
              <a:t>Institutional Performance – Area Colleges &amp; Universities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Excellent = A</c:v>
                </c:pt>
              </c:strCache>
            </c:strRef>
          </c:tx>
          <c:spPr>
            <a:solidFill>
              <a:srgbClr val="00B05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Sheet1!$A$2:$A$6</c:f>
              <c:strCache>
                <c:ptCount val="5"/>
                <c:pt idx="0">
                  <c:v>Del Mar College</c:v>
                </c:pt>
                <c:pt idx="1">
                  <c:v>TAMU-CC</c:v>
                </c:pt>
                <c:pt idx="2">
                  <c:v>TAMU-K</c:v>
                </c:pt>
                <c:pt idx="3">
                  <c:v>UH-Victoria</c:v>
                </c:pt>
                <c:pt idx="4">
                  <c:v>Other Not Listed</c:v>
                </c:pt>
              </c:strCache>
            </c:strRef>
          </c:cat>
          <c:val>
            <c:numRef>
              <c:f>Sheet1!$B$2:$B$6</c:f>
              <c:numCache>
                <c:formatCode>General</c:formatCode>
                <c:ptCount val="5"/>
                <c:pt idx="0">
                  <c:v>12.12</c:v>
                </c:pt>
                <c:pt idx="1">
                  <c:v>15.15</c:v>
                </c:pt>
                <c:pt idx="2">
                  <c:v>12.12</c:v>
                </c:pt>
                <c:pt idx="3">
                  <c:v>9.09</c:v>
                </c:pt>
                <c:pt idx="4">
                  <c:v>4.17</c:v>
                </c:pt>
              </c:numCache>
            </c:numRef>
          </c:val>
          <c:extLst>
            <c:ext xmlns:c16="http://schemas.microsoft.com/office/drawing/2014/chart" uri="{C3380CC4-5D6E-409C-BE32-E72D297353CC}">
              <c16:uniqueId val="{00000000-4CEE-4E68-AF7A-68D6C1415DDF}"/>
            </c:ext>
          </c:extLst>
        </c:ser>
        <c:ser>
          <c:idx val="1"/>
          <c:order val="1"/>
          <c:tx>
            <c:strRef>
              <c:f>Sheet1!$C$1</c:f>
              <c:strCache>
                <c:ptCount val="1"/>
                <c:pt idx="0">
                  <c:v>Good = B</c:v>
                </c:pt>
              </c:strCache>
            </c:strRef>
          </c:tx>
          <c:spPr>
            <a:solidFill>
              <a:schemeClr val="accent5">
                <a:lumMod val="60000"/>
                <a:lumOff val="4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Sheet1!$A$2:$A$6</c:f>
              <c:strCache>
                <c:ptCount val="5"/>
                <c:pt idx="0">
                  <c:v>Del Mar College</c:v>
                </c:pt>
                <c:pt idx="1">
                  <c:v>TAMU-CC</c:v>
                </c:pt>
                <c:pt idx="2">
                  <c:v>TAMU-K</c:v>
                </c:pt>
                <c:pt idx="3">
                  <c:v>UH-Victoria</c:v>
                </c:pt>
                <c:pt idx="4">
                  <c:v>Other Not Listed</c:v>
                </c:pt>
              </c:strCache>
            </c:strRef>
          </c:cat>
          <c:val>
            <c:numRef>
              <c:f>Sheet1!$C$2:$C$6</c:f>
              <c:numCache>
                <c:formatCode>General</c:formatCode>
                <c:ptCount val="5"/>
                <c:pt idx="0">
                  <c:v>21.21</c:v>
                </c:pt>
                <c:pt idx="1">
                  <c:v>27.27</c:v>
                </c:pt>
                <c:pt idx="2">
                  <c:v>9.09</c:v>
                </c:pt>
                <c:pt idx="3">
                  <c:v>18.18</c:v>
                </c:pt>
                <c:pt idx="4">
                  <c:v>1</c:v>
                </c:pt>
              </c:numCache>
            </c:numRef>
          </c:val>
          <c:extLst>
            <c:ext xmlns:c16="http://schemas.microsoft.com/office/drawing/2014/chart" uri="{C3380CC4-5D6E-409C-BE32-E72D297353CC}">
              <c16:uniqueId val="{00000001-4CEE-4E68-AF7A-68D6C1415DDF}"/>
            </c:ext>
          </c:extLst>
        </c:ser>
        <c:ser>
          <c:idx val="2"/>
          <c:order val="2"/>
          <c:tx>
            <c:strRef>
              <c:f>Sheet1!$D$1</c:f>
              <c:strCache>
                <c:ptCount val="1"/>
                <c:pt idx="0">
                  <c:v>Adequate = C</c:v>
                </c:pt>
              </c:strCache>
            </c:strRef>
          </c:tx>
          <c:spPr>
            <a:solidFill>
              <a:srgbClr val="FFC00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Sheet1!$A$2:$A$6</c:f>
              <c:strCache>
                <c:ptCount val="5"/>
                <c:pt idx="0">
                  <c:v>Del Mar College</c:v>
                </c:pt>
                <c:pt idx="1">
                  <c:v>TAMU-CC</c:v>
                </c:pt>
                <c:pt idx="2">
                  <c:v>TAMU-K</c:v>
                </c:pt>
                <c:pt idx="3">
                  <c:v>UH-Victoria</c:v>
                </c:pt>
                <c:pt idx="4">
                  <c:v>Other Not Listed</c:v>
                </c:pt>
              </c:strCache>
            </c:strRef>
          </c:cat>
          <c:val>
            <c:numRef>
              <c:f>Sheet1!$D$2:$D$6</c:f>
              <c:numCache>
                <c:formatCode>General</c:formatCode>
                <c:ptCount val="5"/>
                <c:pt idx="0">
                  <c:v>18.18</c:v>
                </c:pt>
                <c:pt idx="1">
                  <c:v>15.15</c:v>
                </c:pt>
                <c:pt idx="2">
                  <c:v>21.21</c:v>
                </c:pt>
                <c:pt idx="3">
                  <c:v>18.190000000000001</c:v>
                </c:pt>
                <c:pt idx="4">
                  <c:v>4.1399999999999997</c:v>
                </c:pt>
              </c:numCache>
            </c:numRef>
          </c:val>
          <c:extLst>
            <c:ext xmlns:c16="http://schemas.microsoft.com/office/drawing/2014/chart" uri="{C3380CC4-5D6E-409C-BE32-E72D297353CC}">
              <c16:uniqueId val="{00000002-4CEE-4E68-AF7A-68D6C1415DDF}"/>
            </c:ext>
          </c:extLst>
        </c:ser>
        <c:ser>
          <c:idx val="3"/>
          <c:order val="3"/>
          <c:tx>
            <c:strRef>
              <c:f>Sheet1!$E$1</c:f>
              <c:strCache>
                <c:ptCount val="1"/>
                <c:pt idx="0">
                  <c:v>Poor = D</c:v>
                </c:pt>
              </c:strCache>
            </c:strRef>
          </c:tx>
          <c:spPr>
            <a:solidFill>
              <a:srgbClr val="FF0000">
                <a:alpha val="85000"/>
              </a:srgbClr>
            </a:solidFill>
            <a:ln w="9525" cap="flat" cmpd="sng" algn="ctr">
              <a:solidFill>
                <a:schemeClr val="lt1">
                  <a:alpha val="50000"/>
                </a:schemeClr>
              </a:solidFill>
              <a:round/>
            </a:ln>
            <a:effectLst>
              <a:outerShdw blurRad="50800" dist="50800" dir="5400000" algn="ctr" rotWithShape="0">
                <a:srgbClr val="FF0000"/>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Sheet1!$A$2:$A$6</c:f>
              <c:strCache>
                <c:ptCount val="5"/>
                <c:pt idx="0">
                  <c:v>Del Mar College</c:v>
                </c:pt>
                <c:pt idx="1">
                  <c:v>TAMU-CC</c:v>
                </c:pt>
                <c:pt idx="2">
                  <c:v>TAMU-K</c:v>
                </c:pt>
                <c:pt idx="3">
                  <c:v>UH-Victoria</c:v>
                </c:pt>
                <c:pt idx="4">
                  <c:v>Other Not Listed</c:v>
                </c:pt>
              </c:strCache>
            </c:strRef>
          </c:cat>
          <c:val>
            <c:numRef>
              <c:f>Sheet1!$E$2:$E$6</c:f>
              <c:numCache>
                <c:formatCode>General</c:formatCode>
                <c:ptCount val="5"/>
                <c:pt idx="0">
                  <c:v>3.03</c:v>
                </c:pt>
                <c:pt idx="1">
                  <c:v>1</c:v>
                </c:pt>
                <c:pt idx="2">
                  <c:v>3.03</c:v>
                </c:pt>
                <c:pt idx="3">
                  <c:v>6.06</c:v>
                </c:pt>
                <c:pt idx="4">
                  <c:v>4.17</c:v>
                </c:pt>
              </c:numCache>
            </c:numRef>
          </c:val>
          <c:extLst>
            <c:ext xmlns:c16="http://schemas.microsoft.com/office/drawing/2014/chart" uri="{C3380CC4-5D6E-409C-BE32-E72D297353CC}">
              <c16:uniqueId val="{00000003-4CEE-4E68-AF7A-68D6C1415DDF}"/>
            </c:ext>
          </c:extLst>
        </c:ser>
        <c:ser>
          <c:idx val="4"/>
          <c:order val="4"/>
          <c:tx>
            <c:strRef>
              <c:f>Sheet1!$F$1</c:f>
              <c:strCache>
                <c:ptCount val="1"/>
                <c:pt idx="0">
                  <c:v>Failure = F</c:v>
                </c:pt>
              </c:strCache>
            </c:strRef>
          </c:tx>
          <c:spPr>
            <a:solidFill>
              <a:srgbClr val="C0000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Sheet1!$A$2:$A$6</c:f>
              <c:strCache>
                <c:ptCount val="5"/>
                <c:pt idx="0">
                  <c:v>Del Mar College</c:v>
                </c:pt>
                <c:pt idx="1">
                  <c:v>TAMU-CC</c:v>
                </c:pt>
                <c:pt idx="2">
                  <c:v>TAMU-K</c:v>
                </c:pt>
                <c:pt idx="3">
                  <c:v>UH-Victoria</c:v>
                </c:pt>
                <c:pt idx="4">
                  <c:v>Other Not Listed</c:v>
                </c:pt>
              </c:strCache>
            </c:strRef>
          </c:cat>
          <c:val>
            <c:numRef>
              <c:f>Sheet1!$F$2:$F$6</c:f>
              <c:numCache>
                <c:formatCode>General</c:formatCode>
                <c:ptCount val="5"/>
                <c:pt idx="0">
                  <c:v>3.03</c:v>
                </c:pt>
                <c:pt idx="1">
                  <c:v>3.03</c:v>
                </c:pt>
                <c:pt idx="2">
                  <c:v>3.03</c:v>
                </c:pt>
                <c:pt idx="3">
                  <c:v>3.03</c:v>
                </c:pt>
                <c:pt idx="4">
                  <c:v>4.17</c:v>
                </c:pt>
              </c:numCache>
            </c:numRef>
          </c:val>
          <c:extLst>
            <c:ext xmlns:c16="http://schemas.microsoft.com/office/drawing/2014/chart" uri="{C3380CC4-5D6E-409C-BE32-E72D297353CC}">
              <c16:uniqueId val="{00000004-4CEE-4E68-AF7A-68D6C1415DDF}"/>
            </c:ext>
          </c:extLst>
        </c:ser>
        <c:ser>
          <c:idx val="5"/>
          <c:order val="5"/>
          <c:tx>
            <c:strRef>
              <c:f>Sheet1!$G$1</c:f>
              <c:strCache>
                <c:ptCount val="1"/>
                <c:pt idx="0">
                  <c:v>Unsure</c:v>
                </c:pt>
              </c:strCache>
            </c:strRef>
          </c:tx>
          <c:spPr>
            <a:solidFill>
              <a:schemeClr val="bg1">
                <a:lumMod val="65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Sheet1!$A$2:$A$6</c:f>
              <c:strCache>
                <c:ptCount val="5"/>
                <c:pt idx="0">
                  <c:v>Del Mar College</c:v>
                </c:pt>
                <c:pt idx="1">
                  <c:v>TAMU-CC</c:v>
                </c:pt>
                <c:pt idx="2">
                  <c:v>TAMU-K</c:v>
                </c:pt>
                <c:pt idx="3">
                  <c:v>UH-Victoria</c:v>
                </c:pt>
                <c:pt idx="4">
                  <c:v>Other Not Listed</c:v>
                </c:pt>
              </c:strCache>
            </c:strRef>
          </c:cat>
          <c:val>
            <c:numRef>
              <c:f>Sheet1!$G$2:$G$6</c:f>
              <c:numCache>
                <c:formatCode>General</c:formatCode>
                <c:ptCount val="5"/>
                <c:pt idx="0">
                  <c:v>42.42</c:v>
                </c:pt>
                <c:pt idx="1">
                  <c:v>39.39</c:v>
                </c:pt>
                <c:pt idx="2">
                  <c:v>51.52</c:v>
                </c:pt>
                <c:pt idx="3">
                  <c:v>45.45</c:v>
                </c:pt>
                <c:pt idx="4">
                  <c:v>60</c:v>
                </c:pt>
              </c:numCache>
            </c:numRef>
          </c:val>
          <c:extLst>
            <c:ext xmlns:c16="http://schemas.microsoft.com/office/drawing/2014/chart" uri="{C3380CC4-5D6E-409C-BE32-E72D297353CC}">
              <c16:uniqueId val="{00000005-4CEE-4E68-AF7A-68D6C1415DDF}"/>
            </c:ext>
          </c:extLst>
        </c:ser>
        <c:dLbls>
          <c:dLblPos val="inEnd"/>
          <c:showLegendKey val="0"/>
          <c:showVal val="1"/>
          <c:showCatName val="0"/>
          <c:showSerName val="0"/>
          <c:showPercent val="0"/>
          <c:showBubbleSize val="0"/>
        </c:dLbls>
        <c:gapWidth val="65"/>
        <c:axId val="697660200"/>
        <c:axId val="697664792"/>
      </c:barChart>
      <c:catAx>
        <c:axId val="69766020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697664792"/>
        <c:crosses val="autoZero"/>
        <c:auto val="1"/>
        <c:lblAlgn val="ctr"/>
        <c:lblOffset val="100"/>
        <c:noMultiLvlLbl val="0"/>
      </c:catAx>
      <c:valAx>
        <c:axId val="69766479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69766020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solidFill>
                  <a:srgbClr val="0070C0"/>
                </a:solidFill>
              </a:rPr>
              <a:t>Infrastructure Priorities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Priority</c:v>
                </c:pt>
              </c:strCache>
            </c:strRef>
          </c:tx>
          <c:spPr>
            <a:solidFill>
              <a:schemeClr val="accent1">
                <a:alpha val="85000"/>
              </a:schemeClr>
            </a:solidFill>
            <a:ln w="9525" cap="flat" cmpd="sng" algn="ctr">
              <a:solidFill>
                <a:schemeClr val="lt1">
                  <a:alpha val="50000"/>
                </a:schemeClr>
              </a:solidFill>
              <a:round/>
            </a:ln>
            <a:effectLst/>
          </c:spPr>
          <c:invertIfNegative val="0"/>
          <c:dPt>
            <c:idx val="3"/>
            <c:invertIfNegative val="0"/>
            <c:bubble3D val="0"/>
            <c:spPr>
              <a:solidFill>
                <a:srgbClr val="FFC000">
                  <a:alpha val="85000"/>
                </a:srgbClr>
              </a:solidFill>
              <a:ln w="9525" cap="flat" cmpd="sng" algn="ctr">
                <a:solidFill>
                  <a:schemeClr val="lt1">
                    <a:alpha val="50000"/>
                  </a:schemeClr>
                </a:solidFill>
                <a:round/>
              </a:ln>
              <a:effectLst/>
            </c:spPr>
            <c:extLst>
              <c:ext xmlns:c16="http://schemas.microsoft.com/office/drawing/2014/chart" uri="{C3380CC4-5D6E-409C-BE32-E72D297353CC}">
                <c16:uniqueId val="{00000007-BEF9-4DFE-8C58-A47CCB361EB1}"/>
              </c:ext>
            </c:extLst>
          </c:dPt>
          <c:dPt>
            <c:idx val="5"/>
            <c:invertIfNegative val="0"/>
            <c:bubble3D val="0"/>
            <c:spPr>
              <a:solidFill>
                <a:srgbClr val="FF0000">
                  <a:alpha val="85000"/>
                </a:srgbClr>
              </a:solidFill>
              <a:ln w="9525" cap="flat" cmpd="sng" algn="ctr">
                <a:solidFill>
                  <a:schemeClr val="lt1">
                    <a:alpha val="50000"/>
                  </a:schemeClr>
                </a:solidFill>
                <a:round/>
              </a:ln>
              <a:effectLst/>
            </c:spPr>
            <c:extLst>
              <c:ext xmlns:c16="http://schemas.microsoft.com/office/drawing/2014/chart" uri="{C3380CC4-5D6E-409C-BE32-E72D297353CC}">
                <c16:uniqueId val="{00000005-BEF9-4DFE-8C58-A47CCB361EB1}"/>
              </c:ext>
            </c:extLst>
          </c:dPt>
          <c:dPt>
            <c:idx val="6"/>
            <c:invertIfNegative val="0"/>
            <c:bubble3D val="0"/>
            <c:spPr>
              <a:solidFill>
                <a:srgbClr val="FF0000">
                  <a:alpha val="85000"/>
                </a:srgbClr>
              </a:solidFill>
              <a:ln w="9525" cap="flat" cmpd="sng" algn="ctr">
                <a:solidFill>
                  <a:schemeClr val="lt1">
                    <a:alpha val="50000"/>
                  </a:schemeClr>
                </a:solidFill>
                <a:round/>
              </a:ln>
              <a:effectLst/>
            </c:spPr>
            <c:extLst>
              <c:ext xmlns:c16="http://schemas.microsoft.com/office/drawing/2014/chart" uri="{C3380CC4-5D6E-409C-BE32-E72D297353CC}">
                <c16:uniqueId val="{00000004-BEF9-4DFE-8C58-A47CCB361EB1}"/>
              </c:ext>
            </c:extLst>
          </c:dPt>
          <c:dPt>
            <c:idx val="8"/>
            <c:invertIfNegative val="0"/>
            <c:bubble3D val="0"/>
            <c:spPr>
              <a:solidFill>
                <a:srgbClr val="FF0000">
                  <a:alpha val="85000"/>
                </a:srgbClr>
              </a:solidFill>
              <a:ln w="9525" cap="flat" cmpd="sng" algn="ctr">
                <a:solidFill>
                  <a:schemeClr val="lt1">
                    <a:alpha val="50000"/>
                  </a:schemeClr>
                </a:solidFill>
                <a:round/>
              </a:ln>
              <a:effectLst/>
            </c:spPr>
            <c:extLst>
              <c:ext xmlns:c16="http://schemas.microsoft.com/office/drawing/2014/chart" uri="{C3380CC4-5D6E-409C-BE32-E72D297353CC}">
                <c16:uniqueId val="{00000003-BEF9-4DFE-8C58-A47CCB361EB1}"/>
              </c:ext>
            </c:extLst>
          </c:dPt>
          <c:dPt>
            <c:idx val="10"/>
            <c:invertIfNegative val="0"/>
            <c:bubble3D val="0"/>
            <c:spPr>
              <a:solidFill>
                <a:srgbClr val="FFC000">
                  <a:alpha val="85000"/>
                </a:srgbClr>
              </a:solidFill>
              <a:ln w="9525" cap="flat" cmpd="sng" algn="ctr">
                <a:solidFill>
                  <a:schemeClr val="lt1">
                    <a:alpha val="50000"/>
                  </a:schemeClr>
                </a:solidFill>
                <a:round/>
              </a:ln>
              <a:effectLst/>
            </c:spPr>
            <c:extLst>
              <c:ext xmlns:c16="http://schemas.microsoft.com/office/drawing/2014/chart" uri="{C3380CC4-5D6E-409C-BE32-E72D297353CC}">
                <c16:uniqueId val="{00000006-BEF9-4DFE-8C58-A47CCB361EB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Sheet1!$A$2:$A$12</c:f>
              <c:strCache>
                <c:ptCount val="11"/>
                <c:pt idx="0">
                  <c:v>Other NOT Listed</c:v>
                </c:pt>
                <c:pt idx="1">
                  <c:v>Unsure</c:v>
                </c:pt>
                <c:pt idx="2">
                  <c:v>Parks and Space</c:v>
                </c:pt>
                <c:pt idx="3">
                  <c:v>Arts &amp; Culture</c:v>
                </c:pt>
                <c:pt idx="4">
                  <c:v>Publis Safety</c:v>
                </c:pt>
                <c:pt idx="5">
                  <c:v>Street Maintenance</c:v>
                </c:pt>
                <c:pt idx="6">
                  <c:v>Work Force Development</c:v>
                </c:pt>
                <c:pt idx="7">
                  <c:v>Public Education</c:v>
                </c:pt>
                <c:pt idx="8">
                  <c:v>Affordable Housing</c:v>
                </c:pt>
                <c:pt idx="9">
                  <c:v>Road Congestion</c:v>
                </c:pt>
                <c:pt idx="10">
                  <c:v>Space Availability</c:v>
                </c:pt>
              </c:strCache>
            </c:strRef>
          </c:cat>
          <c:val>
            <c:numRef>
              <c:f>Sheet1!$B$2:$B$12</c:f>
              <c:numCache>
                <c:formatCode>General</c:formatCode>
                <c:ptCount val="11"/>
                <c:pt idx="0">
                  <c:v>7.37</c:v>
                </c:pt>
                <c:pt idx="1">
                  <c:v>4.21</c:v>
                </c:pt>
                <c:pt idx="2">
                  <c:v>6.32</c:v>
                </c:pt>
                <c:pt idx="3">
                  <c:v>8.42</c:v>
                </c:pt>
                <c:pt idx="4">
                  <c:v>4.21</c:v>
                </c:pt>
                <c:pt idx="5">
                  <c:v>9.4700000000000006</c:v>
                </c:pt>
                <c:pt idx="6">
                  <c:v>20</c:v>
                </c:pt>
                <c:pt idx="7">
                  <c:v>6.32</c:v>
                </c:pt>
                <c:pt idx="8">
                  <c:v>21.05</c:v>
                </c:pt>
                <c:pt idx="9">
                  <c:v>4.21</c:v>
                </c:pt>
                <c:pt idx="10">
                  <c:v>8.42</c:v>
                </c:pt>
              </c:numCache>
            </c:numRef>
          </c:val>
          <c:extLst>
            <c:ext xmlns:c16="http://schemas.microsoft.com/office/drawing/2014/chart" uri="{C3380CC4-5D6E-409C-BE32-E72D297353CC}">
              <c16:uniqueId val="{00000000-BEF9-4DFE-8C58-A47CCB361EB1}"/>
            </c:ext>
          </c:extLst>
        </c:ser>
        <c:dLbls>
          <c:dLblPos val="inEnd"/>
          <c:showLegendKey val="0"/>
          <c:showVal val="1"/>
          <c:showCatName val="0"/>
          <c:showSerName val="0"/>
          <c:showPercent val="0"/>
          <c:showBubbleSize val="0"/>
        </c:dLbls>
        <c:gapWidth val="65"/>
        <c:axId val="444289136"/>
        <c:axId val="444281920"/>
      </c:barChart>
      <c:catAx>
        <c:axId val="444289136"/>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rgbClr val="0070C0"/>
                </a:solidFill>
                <a:latin typeface="+mn-lt"/>
                <a:ea typeface="+mn-ea"/>
                <a:cs typeface="+mn-cs"/>
              </a:defRPr>
            </a:pPr>
            <a:endParaRPr lang="en-US"/>
          </a:p>
        </c:txPr>
        <c:crossAx val="444281920"/>
        <c:crosses val="autoZero"/>
        <c:auto val="1"/>
        <c:lblAlgn val="ctr"/>
        <c:lblOffset val="100"/>
        <c:noMultiLvlLbl val="0"/>
      </c:catAx>
      <c:valAx>
        <c:axId val="444281920"/>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44428913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solidFill>
                  <a:srgbClr val="0070C0"/>
                </a:solidFill>
              </a:rPr>
              <a:t>Environmental Challenges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Priority</c:v>
                </c:pt>
              </c:strCache>
            </c:strRef>
          </c:tx>
          <c:spPr>
            <a:solidFill>
              <a:srgbClr val="00B0F0">
                <a:alpha val="85000"/>
              </a:srgbClr>
            </a:solidFill>
            <a:ln w="9525" cap="flat" cmpd="sng" algn="ctr">
              <a:solidFill>
                <a:schemeClr val="lt1">
                  <a:alpha val="50000"/>
                </a:schemeClr>
              </a:solidFill>
              <a:round/>
            </a:ln>
            <a:effectLst/>
          </c:spPr>
          <c:invertIfNegative val="0"/>
          <c:dPt>
            <c:idx val="4"/>
            <c:invertIfNegative val="0"/>
            <c:bubble3D val="0"/>
            <c:spPr>
              <a:solidFill>
                <a:srgbClr val="FF0000">
                  <a:alpha val="85000"/>
                </a:srgbClr>
              </a:solidFill>
              <a:ln w="9525" cap="flat" cmpd="sng" algn="ctr">
                <a:solidFill>
                  <a:schemeClr val="lt1">
                    <a:alpha val="50000"/>
                  </a:schemeClr>
                </a:solidFill>
                <a:round/>
              </a:ln>
              <a:effectLst/>
            </c:spPr>
            <c:extLst>
              <c:ext xmlns:c16="http://schemas.microsoft.com/office/drawing/2014/chart" uri="{C3380CC4-5D6E-409C-BE32-E72D297353CC}">
                <c16:uniqueId val="{00000001-7291-47EE-83A4-23DF8B10B658}"/>
              </c:ext>
            </c:extLst>
          </c:dPt>
          <c:dPt>
            <c:idx val="9"/>
            <c:invertIfNegative val="0"/>
            <c:bubble3D val="0"/>
            <c:spPr>
              <a:solidFill>
                <a:srgbClr val="FF0000">
                  <a:alpha val="85000"/>
                </a:srgbClr>
              </a:solidFill>
              <a:ln w="9525" cap="flat" cmpd="sng" algn="ctr">
                <a:solidFill>
                  <a:schemeClr val="lt1">
                    <a:alpha val="50000"/>
                  </a:schemeClr>
                </a:solidFill>
                <a:round/>
              </a:ln>
              <a:effectLst/>
            </c:spPr>
            <c:extLst>
              <c:ext xmlns:c16="http://schemas.microsoft.com/office/drawing/2014/chart" uri="{C3380CC4-5D6E-409C-BE32-E72D297353CC}">
                <c16:uniqueId val="{00000002-7291-47EE-83A4-23DF8B10B658}"/>
              </c:ext>
            </c:extLst>
          </c:dPt>
          <c:dPt>
            <c:idx val="10"/>
            <c:invertIfNegative val="0"/>
            <c:bubble3D val="0"/>
            <c:spPr>
              <a:solidFill>
                <a:srgbClr val="FFC000">
                  <a:alpha val="85000"/>
                </a:srgbClr>
              </a:solidFill>
              <a:ln w="9525" cap="flat" cmpd="sng" algn="ctr">
                <a:solidFill>
                  <a:schemeClr val="lt1">
                    <a:alpha val="50000"/>
                  </a:schemeClr>
                </a:solidFill>
                <a:round/>
              </a:ln>
              <a:effectLst/>
            </c:spPr>
            <c:extLst>
              <c:ext xmlns:c16="http://schemas.microsoft.com/office/drawing/2014/chart" uri="{C3380CC4-5D6E-409C-BE32-E72D297353CC}">
                <c16:uniqueId val="{00000006-BEF9-4DFE-8C58-A47CCB361EB1}"/>
              </c:ext>
            </c:extLst>
          </c:dPt>
          <c:dPt>
            <c:idx val="11"/>
            <c:invertIfNegative val="0"/>
            <c:bubble3D val="0"/>
            <c:spPr>
              <a:solidFill>
                <a:srgbClr val="FFC000">
                  <a:alpha val="85000"/>
                </a:srgbClr>
              </a:solidFill>
              <a:ln w="9525" cap="flat" cmpd="sng" algn="ctr">
                <a:solidFill>
                  <a:schemeClr val="lt1">
                    <a:alpha val="50000"/>
                  </a:schemeClr>
                </a:solidFill>
                <a:round/>
              </a:ln>
              <a:effectLst/>
            </c:spPr>
            <c:extLst>
              <c:ext xmlns:c16="http://schemas.microsoft.com/office/drawing/2014/chart" uri="{C3380CC4-5D6E-409C-BE32-E72D297353CC}">
                <c16:uniqueId val="{00000003-7291-47EE-83A4-23DF8B10B658}"/>
              </c:ext>
            </c:extLst>
          </c:dPt>
          <c:dPt>
            <c:idx val="12"/>
            <c:invertIfNegative val="0"/>
            <c:bubble3D val="0"/>
            <c:spPr>
              <a:solidFill>
                <a:srgbClr val="FF0000">
                  <a:alpha val="85000"/>
                </a:srgbClr>
              </a:solidFill>
              <a:ln w="9525" cap="flat" cmpd="sng" algn="ctr">
                <a:solidFill>
                  <a:schemeClr val="lt1">
                    <a:alpha val="50000"/>
                  </a:schemeClr>
                </a:solidFill>
                <a:round/>
              </a:ln>
              <a:effectLst/>
            </c:spPr>
            <c:extLst>
              <c:ext xmlns:c16="http://schemas.microsoft.com/office/drawing/2014/chart" uri="{C3380CC4-5D6E-409C-BE32-E72D297353CC}">
                <c16:uniqueId val="{00000000-7291-47EE-83A4-23DF8B10B65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Sheet1!$A$2:$A$14</c:f>
              <c:strCache>
                <c:ptCount val="13"/>
                <c:pt idx="0">
                  <c:v>Other NOT Listed</c:v>
                </c:pt>
                <c:pt idx="1">
                  <c:v>Unsure</c:v>
                </c:pt>
                <c:pt idx="2">
                  <c:v>Technology Issues</c:v>
                </c:pt>
                <c:pt idx="3">
                  <c:v>Competition Issues</c:v>
                </c:pt>
                <c:pt idx="4">
                  <c:v>Profitability/Sales Revenues</c:v>
                </c:pt>
                <c:pt idx="5">
                  <c:v>Hurricane Preparedness</c:v>
                </c:pt>
                <c:pt idx="6">
                  <c:v>Federal Regulations</c:v>
                </c:pt>
                <c:pt idx="7">
                  <c:v>State Regulations</c:v>
                </c:pt>
                <c:pt idx="8">
                  <c:v>Local Regulations/Ordinances</c:v>
                </c:pt>
                <c:pt idx="9">
                  <c:v>Covid-19 Compliance</c:v>
                </c:pt>
                <c:pt idx="10">
                  <c:v>Employment Issues</c:v>
                </c:pt>
                <c:pt idx="11">
                  <c:v>Taxes</c:v>
                </c:pt>
                <c:pt idx="12">
                  <c:v>The Economy</c:v>
                </c:pt>
              </c:strCache>
            </c:strRef>
          </c:cat>
          <c:val>
            <c:numRef>
              <c:f>Sheet1!$B$2:$B$14</c:f>
              <c:numCache>
                <c:formatCode>General</c:formatCode>
                <c:ptCount val="13"/>
                <c:pt idx="0">
                  <c:v>6.38</c:v>
                </c:pt>
                <c:pt idx="1">
                  <c:v>1.06</c:v>
                </c:pt>
                <c:pt idx="2">
                  <c:v>4.26</c:v>
                </c:pt>
                <c:pt idx="3">
                  <c:v>4.2</c:v>
                </c:pt>
                <c:pt idx="4">
                  <c:v>18.09</c:v>
                </c:pt>
                <c:pt idx="5">
                  <c:v>4.26</c:v>
                </c:pt>
                <c:pt idx="6">
                  <c:v>1</c:v>
                </c:pt>
                <c:pt idx="7">
                  <c:v>1.06</c:v>
                </c:pt>
                <c:pt idx="8">
                  <c:v>4.26</c:v>
                </c:pt>
                <c:pt idx="9">
                  <c:v>17.02</c:v>
                </c:pt>
                <c:pt idx="10">
                  <c:v>6.38</c:v>
                </c:pt>
                <c:pt idx="11">
                  <c:v>8.51</c:v>
                </c:pt>
                <c:pt idx="12">
                  <c:v>24.47</c:v>
                </c:pt>
              </c:numCache>
            </c:numRef>
          </c:val>
          <c:extLst>
            <c:ext xmlns:c16="http://schemas.microsoft.com/office/drawing/2014/chart" uri="{C3380CC4-5D6E-409C-BE32-E72D297353CC}">
              <c16:uniqueId val="{00000000-BEF9-4DFE-8C58-A47CCB361EB1}"/>
            </c:ext>
          </c:extLst>
        </c:ser>
        <c:dLbls>
          <c:dLblPos val="inEnd"/>
          <c:showLegendKey val="0"/>
          <c:showVal val="1"/>
          <c:showCatName val="0"/>
          <c:showSerName val="0"/>
          <c:showPercent val="0"/>
          <c:showBubbleSize val="0"/>
        </c:dLbls>
        <c:gapWidth val="65"/>
        <c:axId val="444289136"/>
        <c:axId val="444281920"/>
      </c:barChart>
      <c:catAx>
        <c:axId val="444289136"/>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800" b="0" i="0" u="none" strike="noStrike" kern="1200" cap="all" baseline="0">
                <a:solidFill>
                  <a:srgbClr val="0070C0"/>
                </a:solidFill>
                <a:latin typeface="+mn-lt"/>
                <a:ea typeface="+mn-ea"/>
                <a:cs typeface="+mn-cs"/>
              </a:defRPr>
            </a:pPr>
            <a:endParaRPr lang="en-US"/>
          </a:p>
        </c:txPr>
        <c:crossAx val="444281920"/>
        <c:crosses val="autoZero"/>
        <c:auto val="1"/>
        <c:lblAlgn val="ctr"/>
        <c:lblOffset val="100"/>
        <c:noMultiLvlLbl val="0"/>
      </c:catAx>
      <c:valAx>
        <c:axId val="444281920"/>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44428913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solidFill>
                  <a:srgbClr val="0070C0"/>
                </a:solidFill>
              </a:rPr>
              <a:t>Plans to INCREASE Investments in Business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Expectation</c:v>
                </c:pt>
              </c:strCache>
            </c:strRef>
          </c:tx>
          <c:spPr>
            <a:solidFill>
              <a:srgbClr val="00B0F0">
                <a:alpha val="85000"/>
              </a:srgbClr>
            </a:solidFill>
            <a:ln w="9525" cap="flat" cmpd="sng" algn="ctr">
              <a:solidFill>
                <a:schemeClr val="lt1">
                  <a:alpha val="50000"/>
                </a:schemeClr>
              </a:solidFill>
              <a:round/>
            </a:ln>
            <a:effectLst/>
          </c:spPr>
          <c:invertIfNegative val="0"/>
          <c:dPt>
            <c:idx val="2"/>
            <c:invertIfNegative val="0"/>
            <c:bubble3D val="0"/>
            <c:spPr>
              <a:solidFill>
                <a:srgbClr val="FF0000">
                  <a:alpha val="85000"/>
                </a:srgbClr>
              </a:solidFill>
              <a:ln w="9525" cap="flat" cmpd="sng" algn="ctr">
                <a:solidFill>
                  <a:schemeClr val="lt1">
                    <a:alpha val="50000"/>
                  </a:schemeClr>
                </a:solidFill>
                <a:round/>
              </a:ln>
              <a:effectLst/>
            </c:spPr>
            <c:extLst>
              <c:ext xmlns:c16="http://schemas.microsoft.com/office/drawing/2014/chart" uri="{C3380CC4-5D6E-409C-BE32-E72D297353CC}">
                <c16:uniqueId val="{00000000-0B44-4DD2-8BDB-5ED59630328B}"/>
              </c:ext>
            </c:extLst>
          </c:dPt>
          <c:dPt>
            <c:idx val="4"/>
            <c:invertIfNegative val="0"/>
            <c:bubble3D val="0"/>
            <c:spPr>
              <a:solidFill>
                <a:srgbClr val="00B050">
                  <a:alpha val="85000"/>
                </a:srgbClr>
              </a:solidFill>
              <a:ln w="9525" cap="flat" cmpd="sng" algn="ctr">
                <a:solidFill>
                  <a:schemeClr val="lt1">
                    <a:alpha val="50000"/>
                  </a:schemeClr>
                </a:solidFill>
                <a:round/>
              </a:ln>
              <a:effectLst/>
            </c:spPr>
            <c:extLst>
              <c:ext xmlns:c16="http://schemas.microsoft.com/office/drawing/2014/chart" uri="{C3380CC4-5D6E-409C-BE32-E72D297353CC}">
                <c16:uniqueId val="{00000001-7291-47EE-83A4-23DF8B10B658}"/>
              </c:ext>
            </c:extLst>
          </c:dPt>
          <c:dPt>
            <c:idx val="5"/>
            <c:invertIfNegative val="0"/>
            <c:bubble3D val="0"/>
            <c:spPr>
              <a:solidFill>
                <a:srgbClr val="00B050">
                  <a:alpha val="85000"/>
                </a:srgbClr>
              </a:solidFill>
              <a:ln w="9525" cap="flat" cmpd="sng" algn="ctr">
                <a:solidFill>
                  <a:schemeClr val="lt1">
                    <a:alpha val="50000"/>
                  </a:schemeClr>
                </a:solidFill>
                <a:round/>
              </a:ln>
              <a:effectLst/>
            </c:spPr>
            <c:extLst>
              <c:ext xmlns:c16="http://schemas.microsoft.com/office/drawing/2014/chart" uri="{C3380CC4-5D6E-409C-BE32-E72D297353CC}">
                <c16:uniqueId val="{00000005-BEF9-4DFE-8C58-A47CCB361EB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Sheet1!$A$2:$A$7</c:f>
              <c:strCache>
                <c:ptCount val="6"/>
                <c:pt idx="0">
                  <c:v>Prefer to NOT Respond</c:v>
                </c:pt>
                <c:pt idx="1">
                  <c:v>Unsure</c:v>
                </c:pt>
                <c:pt idx="2">
                  <c:v>No Plans</c:v>
                </c:pt>
                <c:pt idx="3">
                  <c:v>Yes, more than 1 year</c:v>
                </c:pt>
                <c:pt idx="4">
                  <c:v>Yes, Between 6 to 12 months</c:v>
                </c:pt>
                <c:pt idx="5">
                  <c:v>Yes, in the next 6 months</c:v>
                </c:pt>
              </c:strCache>
            </c:strRef>
          </c:cat>
          <c:val>
            <c:numRef>
              <c:f>Sheet1!$B$2:$B$7</c:f>
              <c:numCache>
                <c:formatCode>General</c:formatCode>
                <c:ptCount val="6"/>
                <c:pt idx="0">
                  <c:v>9.09</c:v>
                </c:pt>
                <c:pt idx="1">
                  <c:v>12.12</c:v>
                </c:pt>
                <c:pt idx="2">
                  <c:v>30.3</c:v>
                </c:pt>
                <c:pt idx="3">
                  <c:v>6.06</c:v>
                </c:pt>
                <c:pt idx="4">
                  <c:v>18.18</c:v>
                </c:pt>
                <c:pt idx="5">
                  <c:v>24.24</c:v>
                </c:pt>
              </c:numCache>
            </c:numRef>
          </c:val>
          <c:extLst>
            <c:ext xmlns:c16="http://schemas.microsoft.com/office/drawing/2014/chart" uri="{C3380CC4-5D6E-409C-BE32-E72D297353CC}">
              <c16:uniqueId val="{00000000-BEF9-4DFE-8C58-A47CCB361EB1}"/>
            </c:ext>
          </c:extLst>
        </c:ser>
        <c:dLbls>
          <c:dLblPos val="inEnd"/>
          <c:showLegendKey val="0"/>
          <c:showVal val="1"/>
          <c:showCatName val="0"/>
          <c:showSerName val="0"/>
          <c:showPercent val="0"/>
          <c:showBubbleSize val="0"/>
        </c:dLbls>
        <c:gapWidth val="65"/>
        <c:axId val="444289136"/>
        <c:axId val="444281920"/>
      </c:barChart>
      <c:catAx>
        <c:axId val="444289136"/>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800" b="0" i="0" u="none" strike="noStrike" kern="1200" cap="all" baseline="0">
                <a:solidFill>
                  <a:srgbClr val="0070C0"/>
                </a:solidFill>
                <a:latin typeface="+mn-lt"/>
                <a:ea typeface="+mn-ea"/>
                <a:cs typeface="+mn-cs"/>
              </a:defRPr>
            </a:pPr>
            <a:endParaRPr lang="en-US"/>
          </a:p>
        </c:txPr>
        <c:crossAx val="444281920"/>
        <c:crosses val="autoZero"/>
        <c:auto val="1"/>
        <c:lblAlgn val="ctr"/>
        <c:lblOffset val="100"/>
        <c:noMultiLvlLbl val="0"/>
      </c:catAx>
      <c:valAx>
        <c:axId val="444281920"/>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44428913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solidFill>
                  <a:srgbClr val="0070C0"/>
                </a:solidFill>
              </a:rPr>
              <a:t>Expectations</a:t>
            </a:r>
            <a:r>
              <a:rPr lang="en-US" baseline="0" dirty="0">
                <a:solidFill>
                  <a:srgbClr val="0070C0"/>
                </a:solidFill>
              </a:rPr>
              <a:t> for</a:t>
            </a:r>
            <a:r>
              <a:rPr lang="en-US" dirty="0">
                <a:solidFill>
                  <a:srgbClr val="0070C0"/>
                </a:solidFill>
              </a:rPr>
              <a:t> Business Employment</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Expectation</c:v>
                </c:pt>
              </c:strCache>
            </c:strRef>
          </c:tx>
          <c:spPr>
            <a:solidFill>
              <a:srgbClr val="00B0F0">
                <a:alpha val="85000"/>
              </a:srgbClr>
            </a:solidFill>
            <a:ln w="9525" cap="flat" cmpd="sng" algn="ctr">
              <a:solidFill>
                <a:schemeClr val="lt1">
                  <a:alpha val="50000"/>
                </a:schemeClr>
              </a:solidFill>
              <a:round/>
            </a:ln>
            <a:effectLst/>
          </c:spPr>
          <c:invertIfNegative val="0"/>
          <c:dPt>
            <c:idx val="2"/>
            <c:invertIfNegative val="0"/>
            <c:bubble3D val="0"/>
            <c:spPr>
              <a:solidFill>
                <a:srgbClr val="FF0000">
                  <a:alpha val="85000"/>
                </a:srgbClr>
              </a:solidFill>
              <a:ln w="9525" cap="flat" cmpd="sng" algn="ctr">
                <a:solidFill>
                  <a:schemeClr val="lt1">
                    <a:alpha val="50000"/>
                  </a:schemeClr>
                </a:solidFill>
                <a:round/>
              </a:ln>
              <a:effectLst/>
            </c:spPr>
            <c:extLst>
              <c:ext xmlns:c16="http://schemas.microsoft.com/office/drawing/2014/chart" uri="{C3380CC4-5D6E-409C-BE32-E72D297353CC}">
                <c16:uniqueId val="{00000000-0B44-4DD2-8BDB-5ED59630328B}"/>
              </c:ext>
            </c:extLst>
          </c:dPt>
          <c:dPt>
            <c:idx val="3"/>
            <c:invertIfNegative val="0"/>
            <c:bubble3D val="0"/>
            <c:spPr>
              <a:solidFill>
                <a:srgbClr val="FFC000">
                  <a:alpha val="85000"/>
                </a:srgbClr>
              </a:solidFill>
              <a:ln w="9525" cap="flat" cmpd="sng" algn="ctr">
                <a:solidFill>
                  <a:schemeClr val="lt1">
                    <a:alpha val="50000"/>
                  </a:schemeClr>
                </a:solidFill>
                <a:round/>
              </a:ln>
              <a:effectLst/>
            </c:spPr>
            <c:extLst>
              <c:ext xmlns:c16="http://schemas.microsoft.com/office/drawing/2014/chart" uri="{C3380CC4-5D6E-409C-BE32-E72D297353CC}">
                <c16:uniqueId val="{00000007-BEF9-4DFE-8C58-A47CCB361EB1}"/>
              </c:ext>
            </c:extLst>
          </c:dPt>
          <c:dPt>
            <c:idx val="4"/>
            <c:invertIfNegative val="0"/>
            <c:bubble3D val="0"/>
            <c:spPr>
              <a:solidFill>
                <a:srgbClr val="00B050">
                  <a:alpha val="85000"/>
                </a:srgbClr>
              </a:solidFill>
              <a:ln w="9525" cap="flat" cmpd="sng" algn="ctr">
                <a:solidFill>
                  <a:schemeClr val="lt1">
                    <a:alpha val="50000"/>
                  </a:schemeClr>
                </a:solidFill>
                <a:round/>
              </a:ln>
              <a:effectLst/>
            </c:spPr>
            <c:extLst>
              <c:ext xmlns:c16="http://schemas.microsoft.com/office/drawing/2014/chart" uri="{C3380CC4-5D6E-409C-BE32-E72D297353CC}">
                <c16:uniqueId val="{00000001-7291-47EE-83A4-23DF8B10B658}"/>
              </c:ext>
            </c:extLst>
          </c:dPt>
          <c:dPt>
            <c:idx val="5"/>
            <c:invertIfNegative val="0"/>
            <c:bubble3D val="0"/>
            <c:spPr>
              <a:solidFill>
                <a:srgbClr val="00B050">
                  <a:alpha val="85000"/>
                </a:srgbClr>
              </a:solidFill>
              <a:ln w="9525" cap="flat" cmpd="sng" algn="ctr">
                <a:solidFill>
                  <a:schemeClr val="lt1">
                    <a:alpha val="50000"/>
                  </a:schemeClr>
                </a:solidFill>
                <a:round/>
              </a:ln>
              <a:effectLst/>
            </c:spPr>
            <c:extLst>
              <c:ext xmlns:c16="http://schemas.microsoft.com/office/drawing/2014/chart" uri="{C3380CC4-5D6E-409C-BE32-E72D297353CC}">
                <c16:uniqueId val="{00000005-BEF9-4DFE-8C58-A47CCB361EB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Sheet1!$A$2:$A$6</c:f>
              <c:strCache>
                <c:ptCount val="5"/>
                <c:pt idx="0">
                  <c:v>Prefer to NOT Respond</c:v>
                </c:pt>
                <c:pt idx="1">
                  <c:v>Unsure</c:v>
                </c:pt>
                <c:pt idx="2">
                  <c:v>Decrease</c:v>
                </c:pt>
                <c:pt idx="3">
                  <c:v>Stay the Same</c:v>
                </c:pt>
                <c:pt idx="4">
                  <c:v>Increase</c:v>
                </c:pt>
              </c:strCache>
            </c:strRef>
          </c:cat>
          <c:val>
            <c:numRef>
              <c:f>Sheet1!$B$2:$B$6</c:f>
              <c:numCache>
                <c:formatCode>General</c:formatCode>
                <c:ptCount val="5"/>
                <c:pt idx="0">
                  <c:v>3.03</c:v>
                </c:pt>
                <c:pt idx="1">
                  <c:v>9.09</c:v>
                </c:pt>
                <c:pt idx="2">
                  <c:v>3.03</c:v>
                </c:pt>
                <c:pt idx="3">
                  <c:v>57.58</c:v>
                </c:pt>
                <c:pt idx="4">
                  <c:v>27.27</c:v>
                </c:pt>
              </c:numCache>
            </c:numRef>
          </c:val>
          <c:extLst>
            <c:ext xmlns:c16="http://schemas.microsoft.com/office/drawing/2014/chart" uri="{C3380CC4-5D6E-409C-BE32-E72D297353CC}">
              <c16:uniqueId val="{00000000-BEF9-4DFE-8C58-A47CCB361EB1}"/>
            </c:ext>
          </c:extLst>
        </c:ser>
        <c:dLbls>
          <c:dLblPos val="inEnd"/>
          <c:showLegendKey val="0"/>
          <c:showVal val="1"/>
          <c:showCatName val="0"/>
          <c:showSerName val="0"/>
          <c:showPercent val="0"/>
          <c:showBubbleSize val="0"/>
        </c:dLbls>
        <c:gapWidth val="65"/>
        <c:axId val="444289136"/>
        <c:axId val="444281920"/>
      </c:barChart>
      <c:catAx>
        <c:axId val="444289136"/>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800" b="0" i="0" u="none" strike="noStrike" kern="1200" cap="all" baseline="0">
                <a:solidFill>
                  <a:srgbClr val="0070C0"/>
                </a:solidFill>
                <a:latin typeface="+mn-lt"/>
                <a:ea typeface="+mn-ea"/>
                <a:cs typeface="+mn-cs"/>
              </a:defRPr>
            </a:pPr>
            <a:endParaRPr lang="en-US"/>
          </a:p>
        </c:txPr>
        <c:crossAx val="444281920"/>
        <c:crosses val="autoZero"/>
        <c:auto val="1"/>
        <c:lblAlgn val="ctr"/>
        <c:lblOffset val="100"/>
        <c:noMultiLvlLbl val="0"/>
      </c:catAx>
      <c:valAx>
        <c:axId val="444281920"/>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44428913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solidFill>
                  <a:srgbClr val="0070C0"/>
                </a:solidFill>
              </a:rPr>
              <a:t>Expectations</a:t>
            </a:r>
            <a:r>
              <a:rPr lang="en-US" baseline="0" dirty="0">
                <a:solidFill>
                  <a:srgbClr val="0070C0"/>
                </a:solidFill>
              </a:rPr>
              <a:t> for</a:t>
            </a:r>
            <a:r>
              <a:rPr lang="en-US" dirty="0">
                <a:solidFill>
                  <a:srgbClr val="0070C0"/>
                </a:solidFill>
              </a:rPr>
              <a:t> 2020 After Tax Profitability</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Expectation</c:v>
                </c:pt>
              </c:strCache>
            </c:strRef>
          </c:tx>
          <c:spPr>
            <a:solidFill>
              <a:srgbClr val="00B0F0">
                <a:alpha val="85000"/>
              </a:srgbClr>
            </a:solidFill>
            <a:ln w="9525" cap="flat" cmpd="sng" algn="ctr">
              <a:solidFill>
                <a:schemeClr val="lt1">
                  <a:alpha val="50000"/>
                </a:schemeClr>
              </a:solidFill>
              <a:round/>
            </a:ln>
            <a:effectLst/>
          </c:spPr>
          <c:invertIfNegative val="0"/>
          <c:dPt>
            <c:idx val="2"/>
            <c:invertIfNegative val="0"/>
            <c:bubble3D val="0"/>
            <c:spPr>
              <a:solidFill>
                <a:srgbClr val="FF0000">
                  <a:alpha val="85000"/>
                </a:srgbClr>
              </a:solidFill>
              <a:ln w="9525" cap="flat" cmpd="sng" algn="ctr">
                <a:solidFill>
                  <a:schemeClr val="lt1">
                    <a:alpha val="50000"/>
                  </a:schemeClr>
                </a:solidFill>
                <a:round/>
              </a:ln>
              <a:effectLst/>
            </c:spPr>
            <c:extLst>
              <c:ext xmlns:c16="http://schemas.microsoft.com/office/drawing/2014/chart" uri="{C3380CC4-5D6E-409C-BE32-E72D297353CC}">
                <c16:uniqueId val="{00000000-0B44-4DD2-8BDB-5ED59630328B}"/>
              </c:ext>
            </c:extLst>
          </c:dPt>
          <c:dPt>
            <c:idx val="3"/>
            <c:invertIfNegative val="0"/>
            <c:bubble3D val="0"/>
            <c:spPr>
              <a:solidFill>
                <a:srgbClr val="FFC000">
                  <a:alpha val="85000"/>
                </a:srgbClr>
              </a:solidFill>
              <a:ln w="9525" cap="flat" cmpd="sng" algn="ctr">
                <a:solidFill>
                  <a:schemeClr val="lt1">
                    <a:alpha val="50000"/>
                  </a:schemeClr>
                </a:solidFill>
                <a:round/>
              </a:ln>
              <a:effectLst/>
            </c:spPr>
            <c:extLst>
              <c:ext xmlns:c16="http://schemas.microsoft.com/office/drawing/2014/chart" uri="{C3380CC4-5D6E-409C-BE32-E72D297353CC}">
                <c16:uniqueId val="{00000007-BEF9-4DFE-8C58-A47CCB361EB1}"/>
              </c:ext>
            </c:extLst>
          </c:dPt>
          <c:dPt>
            <c:idx val="4"/>
            <c:invertIfNegative val="0"/>
            <c:bubble3D val="0"/>
            <c:spPr>
              <a:solidFill>
                <a:srgbClr val="00B050">
                  <a:alpha val="85000"/>
                </a:srgbClr>
              </a:solidFill>
              <a:ln w="9525" cap="flat" cmpd="sng" algn="ctr">
                <a:solidFill>
                  <a:schemeClr val="lt1">
                    <a:alpha val="50000"/>
                  </a:schemeClr>
                </a:solidFill>
                <a:round/>
              </a:ln>
              <a:effectLst/>
            </c:spPr>
            <c:extLst>
              <c:ext xmlns:c16="http://schemas.microsoft.com/office/drawing/2014/chart" uri="{C3380CC4-5D6E-409C-BE32-E72D297353CC}">
                <c16:uniqueId val="{00000001-7291-47EE-83A4-23DF8B10B658}"/>
              </c:ext>
            </c:extLst>
          </c:dPt>
          <c:dPt>
            <c:idx val="5"/>
            <c:invertIfNegative val="0"/>
            <c:bubble3D val="0"/>
            <c:spPr>
              <a:solidFill>
                <a:srgbClr val="00B050">
                  <a:alpha val="85000"/>
                </a:srgbClr>
              </a:solidFill>
              <a:ln w="9525" cap="flat" cmpd="sng" algn="ctr">
                <a:solidFill>
                  <a:schemeClr val="lt1">
                    <a:alpha val="50000"/>
                  </a:schemeClr>
                </a:solidFill>
                <a:round/>
              </a:ln>
              <a:effectLst/>
            </c:spPr>
            <c:extLst>
              <c:ext xmlns:c16="http://schemas.microsoft.com/office/drawing/2014/chart" uri="{C3380CC4-5D6E-409C-BE32-E72D297353CC}">
                <c16:uniqueId val="{00000005-BEF9-4DFE-8C58-A47CCB361EB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Sheet1!$A$2:$A$6</c:f>
              <c:strCache>
                <c:ptCount val="5"/>
                <c:pt idx="0">
                  <c:v>Prefer to NOT Respond</c:v>
                </c:pt>
                <c:pt idx="1">
                  <c:v>Unsure</c:v>
                </c:pt>
                <c:pt idx="2">
                  <c:v>Decrease</c:v>
                </c:pt>
                <c:pt idx="3">
                  <c:v>Stay the Same</c:v>
                </c:pt>
                <c:pt idx="4">
                  <c:v>Increase</c:v>
                </c:pt>
              </c:strCache>
            </c:strRef>
          </c:cat>
          <c:val>
            <c:numRef>
              <c:f>Sheet1!$B$2:$B$6</c:f>
              <c:numCache>
                <c:formatCode>General</c:formatCode>
                <c:ptCount val="5"/>
                <c:pt idx="0">
                  <c:v>3.03</c:v>
                </c:pt>
                <c:pt idx="1">
                  <c:v>12.12</c:v>
                </c:pt>
                <c:pt idx="2">
                  <c:v>33.33</c:v>
                </c:pt>
                <c:pt idx="3">
                  <c:v>27.27</c:v>
                </c:pt>
                <c:pt idx="4">
                  <c:v>24.24</c:v>
                </c:pt>
              </c:numCache>
            </c:numRef>
          </c:val>
          <c:extLst>
            <c:ext xmlns:c16="http://schemas.microsoft.com/office/drawing/2014/chart" uri="{C3380CC4-5D6E-409C-BE32-E72D297353CC}">
              <c16:uniqueId val="{00000000-BEF9-4DFE-8C58-A47CCB361EB1}"/>
            </c:ext>
          </c:extLst>
        </c:ser>
        <c:dLbls>
          <c:dLblPos val="inEnd"/>
          <c:showLegendKey val="0"/>
          <c:showVal val="1"/>
          <c:showCatName val="0"/>
          <c:showSerName val="0"/>
          <c:showPercent val="0"/>
          <c:showBubbleSize val="0"/>
        </c:dLbls>
        <c:gapWidth val="65"/>
        <c:axId val="444289136"/>
        <c:axId val="444281920"/>
      </c:barChart>
      <c:catAx>
        <c:axId val="444289136"/>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800" b="0" i="0" u="none" strike="noStrike" kern="1200" cap="all" baseline="0">
                <a:solidFill>
                  <a:srgbClr val="0070C0"/>
                </a:solidFill>
                <a:latin typeface="+mn-lt"/>
                <a:ea typeface="+mn-ea"/>
                <a:cs typeface="+mn-cs"/>
              </a:defRPr>
            </a:pPr>
            <a:endParaRPr lang="en-US"/>
          </a:p>
        </c:txPr>
        <c:crossAx val="444281920"/>
        <c:crosses val="autoZero"/>
        <c:auto val="1"/>
        <c:lblAlgn val="ctr"/>
        <c:lblOffset val="100"/>
        <c:noMultiLvlLbl val="0"/>
      </c:catAx>
      <c:valAx>
        <c:axId val="444281920"/>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44428913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solidFill>
                  <a:srgbClr val="0070C0"/>
                </a:solidFill>
              </a:rPr>
              <a:t>Current Employment Status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Employment</c:v>
                </c:pt>
              </c:strCache>
            </c:strRef>
          </c:tx>
          <c:spPr>
            <a:solidFill>
              <a:srgbClr val="00B0F0">
                <a:alpha val="85000"/>
              </a:srgbClr>
            </a:solidFill>
            <a:ln w="9525" cap="flat" cmpd="sng" algn="ctr">
              <a:solidFill>
                <a:schemeClr val="lt1">
                  <a:alpha val="50000"/>
                </a:schemeClr>
              </a:solidFill>
              <a:round/>
            </a:ln>
            <a:effectLst/>
          </c:spPr>
          <c:invertIfNegative val="0"/>
          <c:dPt>
            <c:idx val="2"/>
            <c:invertIfNegative val="0"/>
            <c:bubble3D val="0"/>
            <c:spPr>
              <a:solidFill>
                <a:srgbClr val="FF0000">
                  <a:alpha val="85000"/>
                </a:srgbClr>
              </a:solidFill>
              <a:ln w="9525" cap="flat" cmpd="sng" algn="ctr">
                <a:solidFill>
                  <a:schemeClr val="lt1">
                    <a:alpha val="50000"/>
                  </a:schemeClr>
                </a:solidFill>
                <a:round/>
              </a:ln>
              <a:effectLst/>
            </c:spPr>
            <c:extLst>
              <c:ext xmlns:c16="http://schemas.microsoft.com/office/drawing/2014/chart" uri="{C3380CC4-5D6E-409C-BE32-E72D297353CC}">
                <c16:uniqueId val="{00000000-0B44-4DD2-8BDB-5ED59630328B}"/>
              </c:ext>
            </c:extLst>
          </c:dPt>
          <c:dPt>
            <c:idx val="3"/>
            <c:invertIfNegative val="0"/>
            <c:bubble3D val="0"/>
            <c:spPr>
              <a:solidFill>
                <a:srgbClr val="FF0000">
                  <a:alpha val="85000"/>
                </a:srgbClr>
              </a:solidFill>
              <a:ln w="9525" cap="flat" cmpd="sng" algn="ctr">
                <a:solidFill>
                  <a:schemeClr val="lt1">
                    <a:alpha val="50000"/>
                  </a:schemeClr>
                </a:solidFill>
                <a:round/>
              </a:ln>
              <a:effectLst/>
            </c:spPr>
            <c:extLst>
              <c:ext xmlns:c16="http://schemas.microsoft.com/office/drawing/2014/chart" uri="{C3380CC4-5D6E-409C-BE32-E72D297353CC}">
                <c16:uniqueId val="{00000007-BEF9-4DFE-8C58-A47CCB361EB1}"/>
              </c:ext>
            </c:extLst>
          </c:dPt>
          <c:dPt>
            <c:idx val="4"/>
            <c:invertIfNegative val="0"/>
            <c:bubble3D val="0"/>
            <c:spPr>
              <a:solidFill>
                <a:srgbClr val="00B050">
                  <a:alpha val="85000"/>
                </a:srgbClr>
              </a:solidFill>
              <a:ln w="9525" cap="flat" cmpd="sng" algn="ctr">
                <a:solidFill>
                  <a:schemeClr val="lt1">
                    <a:alpha val="50000"/>
                  </a:schemeClr>
                </a:solidFill>
                <a:round/>
              </a:ln>
              <a:effectLst/>
            </c:spPr>
            <c:extLst>
              <c:ext xmlns:c16="http://schemas.microsoft.com/office/drawing/2014/chart" uri="{C3380CC4-5D6E-409C-BE32-E72D297353CC}">
                <c16:uniqueId val="{00000001-7291-47EE-83A4-23DF8B10B658}"/>
              </c:ext>
            </c:extLst>
          </c:dPt>
          <c:dPt>
            <c:idx val="5"/>
            <c:invertIfNegative val="0"/>
            <c:bubble3D val="0"/>
            <c:spPr>
              <a:solidFill>
                <a:srgbClr val="FFC000">
                  <a:alpha val="85000"/>
                </a:srgbClr>
              </a:solidFill>
              <a:ln w="9525" cap="flat" cmpd="sng" algn="ctr">
                <a:solidFill>
                  <a:schemeClr val="lt1">
                    <a:alpha val="50000"/>
                  </a:schemeClr>
                </a:solidFill>
                <a:round/>
              </a:ln>
              <a:effectLst/>
            </c:spPr>
            <c:extLst>
              <c:ext xmlns:c16="http://schemas.microsoft.com/office/drawing/2014/chart" uri="{C3380CC4-5D6E-409C-BE32-E72D297353CC}">
                <c16:uniqueId val="{00000005-BEF9-4DFE-8C58-A47CCB361EB1}"/>
              </c:ext>
            </c:extLst>
          </c:dPt>
          <c:dPt>
            <c:idx val="6"/>
            <c:invertIfNegative val="0"/>
            <c:bubble3D val="0"/>
            <c:spPr>
              <a:solidFill>
                <a:srgbClr val="FF0000">
                  <a:alpha val="85000"/>
                </a:srgbClr>
              </a:solidFill>
              <a:ln w="9525" cap="flat" cmpd="sng" algn="ctr">
                <a:solidFill>
                  <a:schemeClr val="lt1">
                    <a:alpha val="50000"/>
                  </a:schemeClr>
                </a:solidFill>
                <a:round/>
              </a:ln>
              <a:effectLst/>
            </c:spPr>
            <c:extLst>
              <c:ext xmlns:c16="http://schemas.microsoft.com/office/drawing/2014/chart" uri="{C3380CC4-5D6E-409C-BE32-E72D297353CC}">
                <c16:uniqueId val="{00000000-01C3-4294-B1A6-25CB3D1E19F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Sheet1!$A$2:$A$8</c:f>
              <c:strCache>
                <c:ptCount val="7"/>
                <c:pt idx="0">
                  <c:v>Prefer to NOT Respond</c:v>
                </c:pt>
                <c:pt idx="1">
                  <c:v>Unsure</c:v>
                </c:pt>
                <c:pt idx="2">
                  <c:v>100 Plus</c:v>
                </c:pt>
                <c:pt idx="3">
                  <c:v>50 - 99 employees</c:v>
                </c:pt>
                <c:pt idx="4">
                  <c:v>10 - 49 employees</c:v>
                </c:pt>
                <c:pt idx="5">
                  <c:v>5 - 9 employees</c:v>
                </c:pt>
                <c:pt idx="6">
                  <c:v>1 - 4 employees</c:v>
                </c:pt>
              </c:strCache>
            </c:strRef>
          </c:cat>
          <c:val>
            <c:numRef>
              <c:f>Sheet1!$B$2:$B$8</c:f>
              <c:numCache>
                <c:formatCode>General</c:formatCode>
                <c:ptCount val="7"/>
                <c:pt idx="0">
                  <c:v>3.03</c:v>
                </c:pt>
                <c:pt idx="1">
                  <c:v>1</c:v>
                </c:pt>
                <c:pt idx="2">
                  <c:v>3.03</c:v>
                </c:pt>
                <c:pt idx="3">
                  <c:v>1</c:v>
                </c:pt>
                <c:pt idx="4">
                  <c:v>18.18</c:v>
                </c:pt>
                <c:pt idx="5">
                  <c:v>18.18</c:v>
                </c:pt>
                <c:pt idx="6">
                  <c:v>57.58</c:v>
                </c:pt>
              </c:numCache>
            </c:numRef>
          </c:val>
          <c:extLst>
            <c:ext xmlns:c16="http://schemas.microsoft.com/office/drawing/2014/chart" uri="{C3380CC4-5D6E-409C-BE32-E72D297353CC}">
              <c16:uniqueId val="{00000000-BEF9-4DFE-8C58-A47CCB361EB1}"/>
            </c:ext>
          </c:extLst>
        </c:ser>
        <c:dLbls>
          <c:dLblPos val="inEnd"/>
          <c:showLegendKey val="0"/>
          <c:showVal val="1"/>
          <c:showCatName val="0"/>
          <c:showSerName val="0"/>
          <c:showPercent val="0"/>
          <c:showBubbleSize val="0"/>
        </c:dLbls>
        <c:gapWidth val="65"/>
        <c:axId val="444289136"/>
        <c:axId val="444281920"/>
      </c:barChart>
      <c:catAx>
        <c:axId val="444289136"/>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800" b="0" i="0" u="none" strike="noStrike" kern="1200" cap="all" baseline="0">
                <a:solidFill>
                  <a:srgbClr val="0070C0"/>
                </a:solidFill>
                <a:latin typeface="+mn-lt"/>
                <a:ea typeface="+mn-ea"/>
                <a:cs typeface="+mn-cs"/>
              </a:defRPr>
            </a:pPr>
            <a:endParaRPr lang="en-US"/>
          </a:p>
        </c:txPr>
        <c:crossAx val="444281920"/>
        <c:crosses val="autoZero"/>
        <c:auto val="1"/>
        <c:lblAlgn val="ctr"/>
        <c:lblOffset val="100"/>
        <c:noMultiLvlLbl val="0"/>
      </c:catAx>
      <c:valAx>
        <c:axId val="444281920"/>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44428913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solidFill>
                  <a:srgbClr val="0070C0"/>
                </a:solidFill>
              </a:rPr>
              <a:t>Primary Business Category</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Category</c:v>
                </c:pt>
              </c:strCache>
            </c:strRef>
          </c:tx>
          <c:spPr>
            <a:solidFill>
              <a:srgbClr val="00B0F0">
                <a:alpha val="85000"/>
              </a:srgbClr>
            </a:solidFill>
            <a:ln w="9525" cap="flat" cmpd="sng" algn="ctr">
              <a:solidFill>
                <a:schemeClr val="lt1">
                  <a:alpha val="50000"/>
                </a:schemeClr>
              </a:solidFill>
              <a:round/>
            </a:ln>
            <a:effectLst/>
          </c:spPr>
          <c:invertIfNegative val="0"/>
          <c:dPt>
            <c:idx val="2"/>
            <c:invertIfNegative val="0"/>
            <c:bubble3D val="0"/>
            <c:spPr>
              <a:solidFill>
                <a:srgbClr val="00B0F0">
                  <a:alpha val="85000"/>
                </a:srgbClr>
              </a:solidFill>
              <a:ln w="9525" cap="flat" cmpd="sng" algn="ctr">
                <a:solidFill>
                  <a:schemeClr val="lt1">
                    <a:alpha val="50000"/>
                  </a:schemeClr>
                </a:solidFill>
                <a:round/>
              </a:ln>
              <a:effectLst/>
            </c:spPr>
            <c:extLst>
              <c:ext xmlns:c16="http://schemas.microsoft.com/office/drawing/2014/chart" uri="{C3380CC4-5D6E-409C-BE32-E72D297353CC}">
                <c16:uniqueId val="{00000000-0B44-4DD2-8BDB-5ED59630328B}"/>
              </c:ext>
            </c:extLst>
          </c:dPt>
          <c:dPt>
            <c:idx val="3"/>
            <c:invertIfNegative val="0"/>
            <c:bubble3D val="0"/>
            <c:spPr>
              <a:solidFill>
                <a:srgbClr val="00B050">
                  <a:alpha val="85000"/>
                </a:srgbClr>
              </a:solidFill>
              <a:ln w="9525" cap="flat" cmpd="sng" algn="ctr">
                <a:solidFill>
                  <a:schemeClr val="lt1">
                    <a:alpha val="50000"/>
                  </a:schemeClr>
                </a:solidFill>
                <a:round/>
              </a:ln>
              <a:effectLst/>
            </c:spPr>
            <c:extLst>
              <c:ext xmlns:c16="http://schemas.microsoft.com/office/drawing/2014/chart" uri="{C3380CC4-5D6E-409C-BE32-E72D297353CC}">
                <c16:uniqueId val="{00000007-BEF9-4DFE-8C58-A47CCB361EB1}"/>
              </c:ext>
            </c:extLst>
          </c:dPt>
          <c:dPt>
            <c:idx val="4"/>
            <c:invertIfNegative val="0"/>
            <c:bubble3D val="0"/>
            <c:spPr>
              <a:solidFill>
                <a:srgbClr val="00B050">
                  <a:alpha val="85000"/>
                </a:srgbClr>
              </a:solidFill>
              <a:ln w="9525" cap="flat" cmpd="sng" algn="ctr">
                <a:solidFill>
                  <a:schemeClr val="lt1">
                    <a:alpha val="50000"/>
                  </a:schemeClr>
                </a:solidFill>
                <a:round/>
              </a:ln>
              <a:effectLst/>
            </c:spPr>
            <c:extLst>
              <c:ext xmlns:c16="http://schemas.microsoft.com/office/drawing/2014/chart" uri="{C3380CC4-5D6E-409C-BE32-E72D297353CC}">
                <c16:uniqueId val="{00000001-7291-47EE-83A4-23DF8B10B658}"/>
              </c:ext>
            </c:extLst>
          </c:dPt>
          <c:dPt>
            <c:idx val="5"/>
            <c:invertIfNegative val="0"/>
            <c:bubble3D val="0"/>
            <c:spPr>
              <a:solidFill>
                <a:srgbClr val="00B0F0">
                  <a:alpha val="85000"/>
                </a:srgbClr>
              </a:solidFill>
              <a:ln w="9525" cap="flat" cmpd="sng" algn="ctr">
                <a:solidFill>
                  <a:schemeClr val="lt1">
                    <a:alpha val="50000"/>
                  </a:schemeClr>
                </a:solidFill>
                <a:round/>
              </a:ln>
              <a:effectLst/>
            </c:spPr>
            <c:extLst>
              <c:ext xmlns:c16="http://schemas.microsoft.com/office/drawing/2014/chart" uri="{C3380CC4-5D6E-409C-BE32-E72D297353CC}">
                <c16:uniqueId val="{00000005-BEF9-4DFE-8C58-A47CCB361EB1}"/>
              </c:ext>
            </c:extLst>
          </c:dPt>
          <c:dPt>
            <c:idx val="8"/>
            <c:invertIfNegative val="0"/>
            <c:bubble3D val="0"/>
            <c:spPr>
              <a:solidFill>
                <a:srgbClr val="00B050">
                  <a:alpha val="85000"/>
                </a:srgbClr>
              </a:solidFill>
              <a:ln w="9525" cap="flat" cmpd="sng" algn="ctr">
                <a:solidFill>
                  <a:schemeClr val="lt1">
                    <a:alpha val="50000"/>
                  </a:schemeClr>
                </a:solidFill>
                <a:round/>
              </a:ln>
              <a:effectLst/>
            </c:spPr>
            <c:extLst>
              <c:ext xmlns:c16="http://schemas.microsoft.com/office/drawing/2014/chart" uri="{C3380CC4-5D6E-409C-BE32-E72D297353CC}">
                <c16:uniqueId val="{00000000-15D6-442F-B65D-4709337FBF8A}"/>
              </c:ext>
            </c:extLst>
          </c:dPt>
          <c:dPt>
            <c:idx val="9"/>
            <c:invertIfNegative val="0"/>
            <c:bubble3D val="0"/>
            <c:spPr>
              <a:solidFill>
                <a:srgbClr val="00B050">
                  <a:alpha val="85000"/>
                </a:srgbClr>
              </a:solidFill>
              <a:ln w="9525" cap="flat" cmpd="sng" algn="ctr">
                <a:solidFill>
                  <a:schemeClr val="lt1">
                    <a:alpha val="50000"/>
                  </a:schemeClr>
                </a:solidFill>
                <a:round/>
              </a:ln>
              <a:effectLst/>
            </c:spPr>
            <c:extLst>
              <c:ext xmlns:c16="http://schemas.microsoft.com/office/drawing/2014/chart" uri="{C3380CC4-5D6E-409C-BE32-E72D297353CC}">
                <c16:uniqueId val="{00000001-15D6-442F-B65D-4709337FBF8A}"/>
              </c:ext>
            </c:extLst>
          </c:dPt>
          <c:dPt>
            <c:idx val="12"/>
            <c:invertIfNegative val="0"/>
            <c:bubble3D val="0"/>
            <c:spPr>
              <a:solidFill>
                <a:srgbClr val="FF0000">
                  <a:alpha val="85000"/>
                </a:srgbClr>
              </a:solidFill>
              <a:ln w="9525" cap="flat" cmpd="sng" algn="ctr">
                <a:solidFill>
                  <a:schemeClr val="lt1">
                    <a:alpha val="50000"/>
                  </a:schemeClr>
                </a:solidFill>
                <a:round/>
              </a:ln>
              <a:effectLst/>
            </c:spPr>
            <c:extLst>
              <c:ext xmlns:c16="http://schemas.microsoft.com/office/drawing/2014/chart" uri="{C3380CC4-5D6E-409C-BE32-E72D297353CC}">
                <c16:uniqueId val="{00000002-15D6-442F-B65D-4709337FBF8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Sheet1!$A$2:$A$17</c:f>
              <c:strCache>
                <c:ptCount val="16"/>
                <c:pt idx="0">
                  <c:v>Prefer to NOT Respond</c:v>
                </c:pt>
                <c:pt idx="1">
                  <c:v>Unsure</c:v>
                </c:pt>
                <c:pt idx="2">
                  <c:v>Other NOT Listed</c:v>
                </c:pt>
                <c:pt idx="3">
                  <c:v>Warehousing/Logistics</c:v>
                </c:pt>
                <c:pt idx="4">
                  <c:v>Wholesale Trade</c:v>
                </c:pt>
                <c:pt idx="5">
                  <c:v>Retail</c:v>
                </c:pt>
                <c:pt idx="6">
                  <c:v>Restaurant/Food Service</c:v>
                </c:pt>
                <c:pt idx="7">
                  <c:v>Education/Scientific</c:v>
                </c:pt>
                <c:pt idx="8">
                  <c:v>Transportation</c:v>
                </c:pt>
                <c:pt idx="9">
                  <c:v>Manufacturing</c:v>
                </c:pt>
                <c:pt idx="10">
                  <c:v>IT Communications</c:v>
                </c:pt>
                <c:pt idx="11">
                  <c:v>Financial Services</c:v>
                </c:pt>
                <c:pt idx="12">
                  <c:v>Agriculture/Fishing</c:v>
                </c:pt>
                <c:pt idx="13">
                  <c:v>Arts/Entertainment</c:v>
                </c:pt>
                <c:pt idx="14">
                  <c:v>Construction</c:v>
                </c:pt>
                <c:pt idx="15">
                  <c:v>Hotel/Accomodation</c:v>
                </c:pt>
              </c:strCache>
            </c:strRef>
          </c:cat>
          <c:val>
            <c:numRef>
              <c:f>Sheet1!$B$2:$B$17</c:f>
              <c:numCache>
                <c:formatCode>General</c:formatCode>
                <c:ptCount val="16"/>
                <c:pt idx="0">
                  <c:v>3.03</c:v>
                </c:pt>
                <c:pt idx="1">
                  <c:v>3.03</c:v>
                </c:pt>
                <c:pt idx="2">
                  <c:v>15.15</c:v>
                </c:pt>
                <c:pt idx="3">
                  <c:v>1</c:v>
                </c:pt>
                <c:pt idx="4">
                  <c:v>1</c:v>
                </c:pt>
                <c:pt idx="5">
                  <c:v>18.18</c:v>
                </c:pt>
                <c:pt idx="6">
                  <c:v>15.15</c:v>
                </c:pt>
                <c:pt idx="7">
                  <c:v>6.06</c:v>
                </c:pt>
                <c:pt idx="8">
                  <c:v>1</c:v>
                </c:pt>
                <c:pt idx="9">
                  <c:v>1</c:v>
                </c:pt>
                <c:pt idx="10">
                  <c:v>3.03</c:v>
                </c:pt>
                <c:pt idx="11">
                  <c:v>12.12</c:v>
                </c:pt>
                <c:pt idx="12">
                  <c:v>1</c:v>
                </c:pt>
                <c:pt idx="13">
                  <c:v>6.06</c:v>
                </c:pt>
                <c:pt idx="14">
                  <c:v>12.12</c:v>
                </c:pt>
                <c:pt idx="15">
                  <c:v>6.06</c:v>
                </c:pt>
              </c:numCache>
            </c:numRef>
          </c:val>
          <c:extLst>
            <c:ext xmlns:c16="http://schemas.microsoft.com/office/drawing/2014/chart" uri="{C3380CC4-5D6E-409C-BE32-E72D297353CC}">
              <c16:uniqueId val="{00000000-BEF9-4DFE-8C58-A47CCB361EB1}"/>
            </c:ext>
          </c:extLst>
        </c:ser>
        <c:dLbls>
          <c:dLblPos val="inEnd"/>
          <c:showLegendKey val="0"/>
          <c:showVal val="1"/>
          <c:showCatName val="0"/>
          <c:showSerName val="0"/>
          <c:showPercent val="0"/>
          <c:showBubbleSize val="0"/>
        </c:dLbls>
        <c:gapWidth val="65"/>
        <c:axId val="444289136"/>
        <c:axId val="444281920"/>
      </c:barChart>
      <c:catAx>
        <c:axId val="444289136"/>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800" b="0" i="0" u="none" strike="noStrike" kern="1200" cap="all" baseline="0">
                <a:solidFill>
                  <a:srgbClr val="0070C0"/>
                </a:solidFill>
                <a:latin typeface="+mn-lt"/>
                <a:ea typeface="+mn-ea"/>
                <a:cs typeface="+mn-cs"/>
              </a:defRPr>
            </a:pPr>
            <a:endParaRPr lang="en-US"/>
          </a:p>
        </c:txPr>
        <c:crossAx val="444281920"/>
        <c:crosses val="autoZero"/>
        <c:auto val="1"/>
        <c:lblAlgn val="ctr"/>
        <c:lblOffset val="100"/>
        <c:noMultiLvlLbl val="0"/>
      </c:catAx>
      <c:valAx>
        <c:axId val="444281920"/>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44428913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solidFill>
                  <a:srgbClr val="0070C0"/>
                </a:solidFill>
              </a:rPr>
              <a:t>Tenure of Existing Business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Tenure</c:v>
                </c:pt>
              </c:strCache>
            </c:strRef>
          </c:tx>
          <c:spPr>
            <a:solidFill>
              <a:srgbClr val="00B0F0">
                <a:alpha val="85000"/>
              </a:srgbClr>
            </a:solidFill>
            <a:ln w="9525" cap="flat" cmpd="sng" algn="ctr">
              <a:solidFill>
                <a:schemeClr val="lt1">
                  <a:alpha val="50000"/>
                </a:schemeClr>
              </a:solidFill>
              <a:round/>
            </a:ln>
            <a:effectLst/>
          </c:spPr>
          <c:invertIfNegative val="0"/>
          <c:dPt>
            <c:idx val="1"/>
            <c:invertIfNegative val="0"/>
            <c:bubble3D val="0"/>
            <c:spPr>
              <a:solidFill>
                <a:srgbClr val="00B050">
                  <a:alpha val="85000"/>
                </a:srgbClr>
              </a:solidFill>
              <a:ln w="9525" cap="flat" cmpd="sng" algn="ctr">
                <a:solidFill>
                  <a:schemeClr val="lt1">
                    <a:alpha val="50000"/>
                  </a:schemeClr>
                </a:solidFill>
                <a:round/>
              </a:ln>
              <a:effectLst/>
            </c:spPr>
            <c:extLst>
              <c:ext xmlns:c16="http://schemas.microsoft.com/office/drawing/2014/chart" uri="{C3380CC4-5D6E-409C-BE32-E72D297353CC}">
                <c16:uniqueId val="{00000000-67DB-4E95-ACD8-ADB71F614E3A}"/>
              </c:ext>
            </c:extLst>
          </c:dPt>
          <c:dPt>
            <c:idx val="2"/>
            <c:invertIfNegative val="0"/>
            <c:bubble3D val="0"/>
            <c:spPr>
              <a:solidFill>
                <a:srgbClr val="00B050">
                  <a:alpha val="85000"/>
                </a:srgbClr>
              </a:solidFill>
              <a:ln w="9525" cap="flat" cmpd="sng" algn="ctr">
                <a:solidFill>
                  <a:schemeClr val="lt1">
                    <a:alpha val="50000"/>
                  </a:schemeClr>
                </a:solidFill>
                <a:round/>
              </a:ln>
              <a:effectLst/>
            </c:spPr>
            <c:extLst>
              <c:ext xmlns:c16="http://schemas.microsoft.com/office/drawing/2014/chart" uri="{C3380CC4-5D6E-409C-BE32-E72D297353CC}">
                <c16:uniqueId val="{00000000-0B44-4DD2-8BDB-5ED59630328B}"/>
              </c:ext>
            </c:extLst>
          </c:dPt>
          <c:dPt>
            <c:idx val="3"/>
            <c:invertIfNegative val="0"/>
            <c:bubble3D val="0"/>
            <c:spPr>
              <a:solidFill>
                <a:srgbClr val="FFC000">
                  <a:alpha val="85000"/>
                </a:srgbClr>
              </a:solidFill>
              <a:ln w="9525" cap="flat" cmpd="sng" algn="ctr">
                <a:solidFill>
                  <a:schemeClr val="lt1">
                    <a:alpha val="50000"/>
                  </a:schemeClr>
                </a:solidFill>
                <a:round/>
              </a:ln>
              <a:effectLst/>
            </c:spPr>
            <c:extLst>
              <c:ext xmlns:c16="http://schemas.microsoft.com/office/drawing/2014/chart" uri="{C3380CC4-5D6E-409C-BE32-E72D297353CC}">
                <c16:uniqueId val="{00000007-BEF9-4DFE-8C58-A47CCB361EB1}"/>
              </c:ext>
            </c:extLst>
          </c:dPt>
          <c:dPt>
            <c:idx val="4"/>
            <c:invertIfNegative val="0"/>
            <c:bubble3D val="0"/>
            <c:spPr>
              <a:solidFill>
                <a:srgbClr val="FF0000">
                  <a:alpha val="85000"/>
                </a:srgbClr>
              </a:solidFill>
              <a:ln w="9525" cap="flat" cmpd="sng" algn="ctr">
                <a:solidFill>
                  <a:schemeClr val="lt1">
                    <a:alpha val="50000"/>
                  </a:schemeClr>
                </a:solidFill>
                <a:round/>
              </a:ln>
              <a:effectLst/>
            </c:spPr>
            <c:extLst>
              <c:ext xmlns:c16="http://schemas.microsoft.com/office/drawing/2014/chart" uri="{C3380CC4-5D6E-409C-BE32-E72D297353CC}">
                <c16:uniqueId val="{00000001-7291-47EE-83A4-23DF8B10B658}"/>
              </c:ext>
            </c:extLst>
          </c:dPt>
          <c:dPt>
            <c:idx val="5"/>
            <c:invertIfNegative val="0"/>
            <c:bubble3D val="0"/>
            <c:spPr>
              <a:solidFill>
                <a:srgbClr val="00B050">
                  <a:alpha val="85000"/>
                </a:srgbClr>
              </a:solidFill>
              <a:ln w="9525" cap="flat" cmpd="sng" algn="ctr">
                <a:solidFill>
                  <a:schemeClr val="lt1">
                    <a:alpha val="50000"/>
                  </a:schemeClr>
                </a:solidFill>
                <a:round/>
              </a:ln>
              <a:effectLst/>
            </c:spPr>
            <c:extLst>
              <c:ext xmlns:c16="http://schemas.microsoft.com/office/drawing/2014/chart" uri="{C3380CC4-5D6E-409C-BE32-E72D297353CC}">
                <c16:uniqueId val="{00000005-BEF9-4DFE-8C58-A47CCB361EB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Sheet1!$A$2:$A$6</c:f>
              <c:strCache>
                <c:ptCount val="5"/>
                <c:pt idx="0">
                  <c:v>Unsure</c:v>
                </c:pt>
                <c:pt idx="1">
                  <c:v>More than 10 years</c:v>
                </c:pt>
                <c:pt idx="2">
                  <c:v>Six to ten years</c:v>
                </c:pt>
                <c:pt idx="3">
                  <c:v>Two to five years</c:v>
                </c:pt>
                <c:pt idx="4">
                  <c:v>Less than 2 years</c:v>
                </c:pt>
              </c:strCache>
            </c:strRef>
          </c:cat>
          <c:val>
            <c:numRef>
              <c:f>Sheet1!$B$2:$B$6</c:f>
              <c:numCache>
                <c:formatCode>General</c:formatCode>
                <c:ptCount val="5"/>
                <c:pt idx="0">
                  <c:v>3.03</c:v>
                </c:pt>
                <c:pt idx="1">
                  <c:v>33.33</c:v>
                </c:pt>
                <c:pt idx="2">
                  <c:v>24.24</c:v>
                </c:pt>
                <c:pt idx="3">
                  <c:v>24.24</c:v>
                </c:pt>
                <c:pt idx="4">
                  <c:v>15.15</c:v>
                </c:pt>
              </c:numCache>
            </c:numRef>
          </c:val>
          <c:extLst>
            <c:ext xmlns:c16="http://schemas.microsoft.com/office/drawing/2014/chart" uri="{C3380CC4-5D6E-409C-BE32-E72D297353CC}">
              <c16:uniqueId val="{00000000-BEF9-4DFE-8C58-A47CCB361EB1}"/>
            </c:ext>
          </c:extLst>
        </c:ser>
        <c:dLbls>
          <c:dLblPos val="inEnd"/>
          <c:showLegendKey val="0"/>
          <c:showVal val="1"/>
          <c:showCatName val="0"/>
          <c:showSerName val="0"/>
          <c:showPercent val="0"/>
          <c:showBubbleSize val="0"/>
        </c:dLbls>
        <c:gapWidth val="65"/>
        <c:axId val="444289136"/>
        <c:axId val="444281920"/>
      </c:barChart>
      <c:catAx>
        <c:axId val="444289136"/>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800" b="0" i="0" u="none" strike="noStrike" kern="1200" cap="all" baseline="0">
                <a:solidFill>
                  <a:srgbClr val="0070C0"/>
                </a:solidFill>
                <a:latin typeface="+mn-lt"/>
                <a:ea typeface="+mn-ea"/>
                <a:cs typeface="+mn-cs"/>
              </a:defRPr>
            </a:pPr>
            <a:endParaRPr lang="en-US"/>
          </a:p>
        </c:txPr>
        <c:crossAx val="444281920"/>
        <c:crosses val="autoZero"/>
        <c:auto val="1"/>
        <c:lblAlgn val="ctr"/>
        <c:lblOffset val="100"/>
        <c:noMultiLvlLbl val="0"/>
      </c:catAx>
      <c:valAx>
        <c:axId val="444281920"/>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44428913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solidFill>
                  <a:schemeClr val="accent5">
                    <a:lumMod val="75000"/>
                  </a:schemeClr>
                </a:solidFill>
              </a:rPr>
              <a:t>Respondent</a:t>
            </a:r>
            <a:r>
              <a:rPr lang="en-US" baseline="0" dirty="0">
                <a:solidFill>
                  <a:schemeClr val="accent5">
                    <a:lumMod val="75000"/>
                  </a:schemeClr>
                </a:solidFill>
              </a:rPr>
              <a:t> Age (Categorical)</a:t>
            </a:r>
            <a:endParaRPr lang="pl-PL" dirty="0">
              <a:solidFill>
                <a:schemeClr val="accent5">
                  <a:lumMod val="75000"/>
                </a:schemeClr>
              </a:solidFill>
            </a:endParaRP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Respondent Role w/I Firm</c:v>
                </c:pt>
              </c:strCache>
            </c:strRef>
          </c:tx>
          <c:dPt>
            <c:idx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1-7633-432E-BC2E-F9BD4D7AB3E7}"/>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F06D-4B09-9E39-9EB348649445}"/>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F06D-4B09-9E39-9EB348649445}"/>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E3E6-48A8-BC97-1767BEF90A08}"/>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E3E6-48A8-BC97-1767BEF90A08}"/>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Sheet1!$A$2:$A$6</c:f>
              <c:strCache>
                <c:ptCount val="5"/>
                <c:pt idx="0">
                  <c:v>18 to 24 Years Old</c:v>
                </c:pt>
                <c:pt idx="1">
                  <c:v>25 to 34 Years Old</c:v>
                </c:pt>
                <c:pt idx="2">
                  <c:v>35 to 54 Years Old</c:v>
                </c:pt>
                <c:pt idx="3">
                  <c:v>At Least 55 Years Old</c:v>
                </c:pt>
                <c:pt idx="4">
                  <c:v>Prefer to NOT Respond</c:v>
                </c:pt>
              </c:strCache>
            </c:strRef>
          </c:cat>
          <c:val>
            <c:numRef>
              <c:f>Sheet1!$B$2:$B$6</c:f>
              <c:numCache>
                <c:formatCode>General</c:formatCode>
                <c:ptCount val="5"/>
                <c:pt idx="0">
                  <c:v>1</c:v>
                </c:pt>
                <c:pt idx="1">
                  <c:v>5.66</c:v>
                </c:pt>
                <c:pt idx="2">
                  <c:v>26.42</c:v>
                </c:pt>
                <c:pt idx="3">
                  <c:v>66.040000000000006</c:v>
                </c:pt>
                <c:pt idx="4">
                  <c:v>1.89</c:v>
                </c:pt>
              </c:numCache>
            </c:numRef>
          </c:val>
          <c:extLst>
            <c:ext xmlns:c16="http://schemas.microsoft.com/office/drawing/2014/chart" uri="{C3380CC4-5D6E-409C-BE32-E72D297353CC}">
              <c16:uniqueId val="{00000000-7633-432E-BC2E-F9BD4D7AB3E7}"/>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a:outerShdw blurRad="50800" dist="38100" algn="l" rotWithShape="0">
        <a:schemeClr val="bg1">
          <a:alpha val="40000"/>
        </a:scheme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solidFill>
                  <a:schemeClr val="accent5">
                    <a:lumMod val="75000"/>
                  </a:schemeClr>
                </a:solidFill>
              </a:rPr>
              <a:t>HQ Location Percentage</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Respondent Percentage</c:v>
                </c:pt>
              </c:strCache>
            </c:strRef>
          </c:tx>
          <c:spPr>
            <a:effectLst>
              <a:outerShdw blurRad="50800" dist="38100" algn="l" rotWithShape="0">
                <a:prstClr val="black">
                  <a:alpha val="40000"/>
                </a:prstClr>
              </a:outerShdw>
            </a:effectLst>
          </c:spPr>
          <c:dPt>
            <c:idx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1-C18D-48B0-86C2-3E1443E0E16C}"/>
              </c:ext>
            </c:extLst>
          </c:dPt>
          <c:dPt>
            <c:idx val="1"/>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3-C18D-48B0-86C2-3E1443E0E16C}"/>
              </c:ext>
            </c:extLst>
          </c:dPt>
          <c:dPt>
            <c:idx val="2"/>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5-C18D-48B0-86C2-3E1443E0E16C}"/>
              </c:ext>
            </c:extLst>
          </c:dPt>
          <c:dPt>
            <c:idx val="3"/>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7-C18D-48B0-86C2-3E1443E0E16C}"/>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Rockport-Fulton</c:v>
                </c:pt>
                <c:pt idx="1">
                  <c:v>Elsewhere Aransas County</c:v>
                </c:pt>
                <c:pt idx="2">
                  <c:v>Outside Texas</c:v>
                </c:pt>
                <c:pt idx="3">
                  <c:v>Unsure</c:v>
                </c:pt>
              </c:strCache>
            </c:strRef>
          </c:cat>
          <c:val>
            <c:numRef>
              <c:f>Sheet1!$B$2:$B$5</c:f>
              <c:numCache>
                <c:formatCode>General</c:formatCode>
                <c:ptCount val="4"/>
                <c:pt idx="0">
                  <c:v>86.11</c:v>
                </c:pt>
                <c:pt idx="1">
                  <c:v>5.56</c:v>
                </c:pt>
                <c:pt idx="2">
                  <c:v>5.56</c:v>
                </c:pt>
                <c:pt idx="3">
                  <c:v>2.78</c:v>
                </c:pt>
              </c:numCache>
            </c:numRef>
          </c:val>
          <c:extLst>
            <c:ext xmlns:c16="http://schemas.microsoft.com/office/drawing/2014/chart" uri="{C3380CC4-5D6E-409C-BE32-E72D297353CC}">
              <c16:uniqueId val="{00000000-E6F7-4738-B890-93E70555C505}"/>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a:outerShdw blurRad="50800" dist="38100" dir="2700000" algn="tl"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pl-PL" dirty="0">
                <a:solidFill>
                  <a:schemeClr val="accent5">
                    <a:lumMod val="75000"/>
                  </a:schemeClr>
                </a:solidFill>
              </a:rPr>
              <a:t>Respondent Role </a:t>
            </a:r>
            <a:r>
              <a:rPr lang="en-US" dirty="0">
                <a:solidFill>
                  <a:schemeClr val="accent5">
                    <a:lumMod val="75000"/>
                  </a:schemeClr>
                </a:solidFill>
              </a:rPr>
              <a:t>w/</a:t>
            </a:r>
            <a:r>
              <a:rPr lang="pl-PL" dirty="0">
                <a:solidFill>
                  <a:schemeClr val="accent5">
                    <a:lumMod val="75000"/>
                  </a:schemeClr>
                </a:solidFill>
              </a:rPr>
              <a:t>Firm</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Respondent Role w/I Firm</c:v>
                </c:pt>
              </c:strCache>
            </c:strRef>
          </c:tx>
          <c:dPt>
            <c:idx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1-7633-432E-BC2E-F9BD4D7AB3E7}"/>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F06D-4B09-9E39-9EB348649445}"/>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F06D-4B09-9E39-9EB348649445}"/>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Sheet1!$A$2:$A$4</c:f>
              <c:strCache>
                <c:ptCount val="3"/>
                <c:pt idx="0">
                  <c:v>CEO/Partner/Owner</c:v>
                </c:pt>
                <c:pt idx="1">
                  <c:v>Senior Executive/Manager</c:v>
                </c:pt>
                <c:pt idx="2">
                  <c:v>Prefer NO Response</c:v>
                </c:pt>
              </c:strCache>
            </c:strRef>
          </c:cat>
          <c:val>
            <c:numRef>
              <c:f>Sheet1!$B$2:$B$4</c:f>
              <c:numCache>
                <c:formatCode>General</c:formatCode>
                <c:ptCount val="3"/>
                <c:pt idx="0">
                  <c:v>75.760000000000005</c:v>
                </c:pt>
                <c:pt idx="1">
                  <c:v>15.15</c:v>
                </c:pt>
                <c:pt idx="2">
                  <c:v>9.09</c:v>
                </c:pt>
              </c:numCache>
            </c:numRef>
          </c:val>
          <c:extLst>
            <c:ext xmlns:c16="http://schemas.microsoft.com/office/drawing/2014/chart" uri="{C3380CC4-5D6E-409C-BE32-E72D297353CC}">
              <c16:uniqueId val="{00000000-7633-432E-BC2E-F9BD4D7AB3E7}"/>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a:outerShdw blurRad="50800" dist="38100" algn="l" rotWithShape="0">
        <a:schemeClr val="bg1">
          <a:alpha val="40000"/>
        </a:schemeClr>
      </a:outerShdw>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solidFill>
                  <a:schemeClr val="accent5">
                    <a:lumMod val="75000"/>
                  </a:schemeClr>
                </a:solidFill>
              </a:rPr>
              <a:t>Small Business Challenges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VERY Big</c:v>
                </c:pt>
              </c:strCache>
            </c:strRef>
          </c:tx>
          <c:spPr>
            <a:solidFill>
              <a:srgbClr val="C00000">
                <a:alpha val="85000"/>
              </a:srgbClr>
            </a:solidFill>
            <a:ln w="9525" cap="flat" cmpd="sng" algn="ctr">
              <a:solidFill>
                <a:schemeClr val="lt1">
                  <a:alpha val="50000"/>
                </a:schemeClr>
              </a:solidFill>
              <a:round/>
            </a:ln>
            <a:effectLst/>
          </c:spPr>
          <c:invertIfNegative val="0"/>
          <c:dLbls>
            <c:spPr>
              <a:solidFill>
                <a:srgbClr val="00B050"/>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Sheet1!$A$2:$A$6</c:f>
              <c:strCache>
                <c:ptCount val="5"/>
                <c:pt idx="0">
                  <c:v>#1-Hiring the Right Talent (Qualified)</c:v>
                </c:pt>
                <c:pt idx="1">
                  <c:v>#2-Uncertainty About Future</c:v>
                </c:pt>
                <c:pt idx="2">
                  <c:v>#3-Technology Changes</c:v>
                </c:pt>
                <c:pt idx="3">
                  <c:v>#4-Regulation / Compliance Requirements</c:v>
                </c:pt>
                <c:pt idx="4">
                  <c:v>#5-Finding / Maintaining Customers</c:v>
                </c:pt>
              </c:strCache>
            </c:strRef>
          </c:cat>
          <c:val>
            <c:numRef>
              <c:f>Sheet1!$B$2:$B$6</c:f>
              <c:numCache>
                <c:formatCode>General</c:formatCode>
                <c:ptCount val="5"/>
                <c:pt idx="0">
                  <c:v>46.9</c:v>
                </c:pt>
                <c:pt idx="1">
                  <c:v>22.45</c:v>
                </c:pt>
                <c:pt idx="2">
                  <c:v>22.45</c:v>
                </c:pt>
                <c:pt idx="3">
                  <c:v>22.45</c:v>
                </c:pt>
                <c:pt idx="4">
                  <c:v>22</c:v>
                </c:pt>
              </c:numCache>
            </c:numRef>
          </c:val>
          <c:extLst>
            <c:ext xmlns:c16="http://schemas.microsoft.com/office/drawing/2014/chart" uri="{C3380CC4-5D6E-409C-BE32-E72D297353CC}">
              <c16:uniqueId val="{00000000-4CEE-4E68-AF7A-68D6C1415DDF}"/>
            </c:ext>
          </c:extLst>
        </c:ser>
        <c:ser>
          <c:idx val="1"/>
          <c:order val="1"/>
          <c:tx>
            <c:strRef>
              <c:f>Sheet1!$C$1</c:f>
              <c:strCache>
                <c:ptCount val="1"/>
                <c:pt idx="0">
                  <c:v>Big</c:v>
                </c:pt>
              </c:strCache>
            </c:strRef>
          </c:tx>
          <c:spPr>
            <a:solidFill>
              <a:srgbClr val="FF000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Sheet1!$A$2:$A$6</c:f>
              <c:strCache>
                <c:ptCount val="5"/>
                <c:pt idx="0">
                  <c:v>#1-Hiring the Right Talent (Qualified)</c:v>
                </c:pt>
                <c:pt idx="1">
                  <c:v>#2-Uncertainty About Future</c:v>
                </c:pt>
                <c:pt idx="2">
                  <c:v>#3-Technology Changes</c:v>
                </c:pt>
                <c:pt idx="3">
                  <c:v>#4-Regulation / Compliance Requirements</c:v>
                </c:pt>
                <c:pt idx="4">
                  <c:v>#5-Finding / Maintaining Customers</c:v>
                </c:pt>
              </c:strCache>
            </c:strRef>
          </c:cat>
          <c:val>
            <c:numRef>
              <c:f>Sheet1!$C$2:$C$6</c:f>
              <c:numCache>
                <c:formatCode>General</c:formatCode>
                <c:ptCount val="5"/>
                <c:pt idx="0">
                  <c:v>32.65</c:v>
                </c:pt>
                <c:pt idx="1">
                  <c:v>36.729999999999997</c:v>
                </c:pt>
                <c:pt idx="2">
                  <c:v>32.65</c:v>
                </c:pt>
                <c:pt idx="3">
                  <c:v>18.37</c:v>
                </c:pt>
                <c:pt idx="4">
                  <c:v>28</c:v>
                </c:pt>
              </c:numCache>
            </c:numRef>
          </c:val>
          <c:extLst>
            <c:ext xmlns:c16="http://schemas.microsoft.com/office/drawing/2014/chart" uri="{C3380CC4-5D6E-409C-BE32-E72D297353CC}">
              <c16:uniqueId val="{00000001-4CEE-4E68-AF7A-68D6C1415DDF}"/>
            </c:ext>
          </c:extLst>
        </c:ser>
        <c:ser>
          <c:idx val="2"/>
          <c:order val="2"/>
          <c:tx>
            <c:strRef>
              <c:f>Sheet1!$D$1</c:f>
              <c:strCache>
                <c:ptCount val="1"/>
                <c:pt idx="0">
                  <c:v>Average</c:v>
                </c:pt>
              </c:strCache>
            </c:strRef>
          </c:tx>
          <c:spPr>
            <a:solidFill>
              <a:srgbClr val="FFC00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Sheet1!$A$2:$A$6</c:f>
              <c:strCache>
                <c:ptCount val="5"/>
                <c:pt idx="0">
                  <c:v>#1-Hiring the Right Talent (Qualified)</c:v>
                </c:pt>
                <c:pt idx="1">
                  <c:v>#2-Uncertainty About Future</c:v>
                </c:pt>
                <c:pt idx="2">
                  <c:v>#3-Technology Changes</c:v>
                </c:pt>
                <c:pt idx="3">
                  <c:v>#4-Regulation / Compliance Requirements</c:v>
                </c:pt>
                <c:pt idx="4">
                  <c:v>#5-Finding / Maintaining Customers</c:v>
                </c:pt>
              </c:strCache>
            </c:strRef>
          </c:cat>
          <c:val>
            <c:numRef>
              <c:f>Sheet1!$D$2:$D$6</c:f>
              <c:numCache>
                <c:formatCode>General</c:formatCode>
                <c:ptCount val="5"/>
                <c:pt idx="0">
                  <c:v>8.16</c:v>
                </c:pt>
                <c:pt idx="1">
                  <c:v>28.57</c:v>
                </c:pt>
                <c:pt idx="2">
                  <c:v>30.61</c:v>
                </c:pt>
                <c:pt idx="3">
                  <c:v>46.94</c:v>
                </c:pt>
                <c:pt idx="4">
                  <c:v>28</c:v>
                </c:pt>
              </c:numCache>
            </c:numRef>
          </c:val>
          <c:extLst>
            <c:ext xmlns:c16="http://schemas.microsoft.com/office/drawing/2014/chart" uri="{C3380CC4-5D6E-409C-BE32-E72D297353CC}">
              <c16:uniqueId val="{00000002-4CEE-4E68-AF7A-68D6C1415DDF}"/>
            </c:ext>
          </c:extLst>
        </c:ser>
        <c:ser>
          <c:idx val="3"/>
          <c:order val="3"/>
          <c:tx>
            <c:strRef>
              <c:f>Sheet1!$E$1</c:f>
              <c:strCache>
                <c:ptCount val="1"/>
                <c:pt idx="0">
                  <c:v>Not So Big</c:v>
                </c:pt>
              </c:strCache>
            </c:strRef>
          </c:tx>
          <c:spPr>
            <a:solidFill>
              <a:srgbClr val="00B050">
                <a:alpha val="85000"/>
              </a:srgbClr>
            </a:solidFill>
            <a:ln w="9525" cap="flat" cmpd="sng" algn="ctr">
              <a:solidFill>
                <a:schemeClr val="lt1">
                  <a:alpha val="50000"/>
                </a:schemeClr>
              </a:solidFill>
              <a:round/>
            </a:ln>
            <a:effectLst>
              <a:outerShdw blurRad="50800" dist="50800" dir="5400000" algn="ctr" rotWithShape="0">
                <a:srgbClr val="FF0000"/>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Sheet1!$A$2:$A$6</c:f>
              <c:strCache>
                <c:ptCount val="5"/>
                <c:pt idx="0">
                  <c:v>#1-Hiring the Right Talent (Qualified)</c:v>
                </c:pt>
                <c:pt idx="1">
                  <c:v>#2-Uncertainty About Future</c:v>
                </c:pt>
                <c:pt idx="2">
                  <c:v>#3-Technology Changes</c:v>
                </c:pt>
                <c:pt idx="3">
                  <c:v>#4-Regulation / Compliance Requirements</c:v>
                </c:pt>
                <c:pt idx="4">
                  <c:v>#5-Finding / Maintaining Customers</c:v>
                </c:pt>
              </c:strCache>
            </c:strRef>
          </c:cat>
          <c:val>
            <c:numRef>
              <c:f>Sheet1!$E$2:$E$6</c:f>
              <c:numCache>
                <c:formatCode>General</c:formatCode>
                <c:ptCount val="5"/>
                <c:pt idx="0">
                  <c:v>8.16</c:v>
                </c:pt>
                <c:pt idx="1">
                  <c:v>10.199999999999999</c:v>
                </c:pt>
                <c:pt idx="2">
                  <c:v>14.29</c:v>
                </c:pt>
                <c:pt idx="3">
                  <c:v>8.16</c:v>
                </c:pt>
                <c:pt idx="4">
                  <c:v>18</c:v>
                </c:pt>
              </c:numCache>
            </c:numRef>
          </c:val>
          <c:extLst>
            <c:ext xmlns:c16="http://schemas.microsoft.com/office/drawing/2014/chart" uri="{C3380CC4-5D6E-409C-BE32-E72D297353CC}">
              <c16:uniqueId val="{00000003-4CEE-4E68-AF7A-68D6C1415DDF}"/>
            </c:ext>
          </c:extLst>
        </c:ser>
        <c:ser>
          <c:idx val="4"/>
          <c:order val="4"/>
          <c:tx>
            <c:strRef>
              <c:f>Sheet1!$F$1</c:f>
              <c:strCache>
                <c:ptCount val="1"/>
                <c:pt idx="0">
                  <c:v>Small</c:v>
                </c:pt>
              </c:strCache>
            </c:strRef>
          </c:tx>
          <c:spPr>
            <a:solidFill>
              <a:srgbClr val="00B0F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Sheet1!$A$2:$A$6</c:f>
              <c:strCache>
                <c:ptCount val="5"/>
                <c:pt idx="0">
                  <c:v>#1-Hiring the Right Talent (Qualified)</c:v>
                </c:pt>
                <c:pt idx="1">
                  <c:v>#2-Uncertainty About Future</c:v>
                </c:pt>
                <c:pt idx="2">
                  <c:v>#3-Technology Changes</c:v>
                </c:pt>
                <c:pt idx="3">
                  <c:v>#4-Regulation / Compliance Requirements</c:v>
                </c:pt>
                <c:pt idx="4">
                  <c:v>#5-Finding / Maintaining Customers</c:v>
                </c:pt>
              </c:strCache>
            </c:strRef>
          </c:cat>
          <c:val>
            <c:numRef>
              <c:f>Sheet1!$F$2:$F$6</c:f>
              <c:numCache>
                <c:formatCode>General</c:formatCode>
                <c:ptCount val="5"/>
                <c:pt idx="0">
                  <c:v>4.08</c:v>
                </c:pt>
                <c:pt idx="1">
                  <c:v>2.04</c:v>
                </c:pt>
                <c:pt idx="2">
                  <c:v>1</c:v>
                </c:pt>
                <c:pt idx="3">
                  <c:v>4.08</c:v>
                </c:pt>
                <c:pt idx="4">
                  <c:v>4</c:v>
                </c:pt>
              </c:numCache>
            </c:numRef>
          </c:val>
          <c:extLst>
            <c:ext xmlns:c16="http://schemas.microsoft.com/office/drawing/2014/chart" uri="{C3380CC4-5D6E-409C-BE32-E72D297353CC}">
              <c16:uniqueId val="{00000004-4CEE-4E68-AF7A-68D6C1415DDF}"/>
            </c:ext>
          </c:extLst>
        </c:ser>
        <c:dLbls>
          <c:dLblPos val="inEnd"/>
          <c:showLegendKey val="0"/>
          <c:showVal val="1"/>
          <c:showCatName val="0"/>
          <c:showSerName val="0"/>
          <c:showPercent val="0"/>
          <c:showBubbleSize val="0"/>
        </c:dLbls>
        <c:gapWidth val="65"/>
        <c:axId val="697660200"/>
        <c:axId val="697664792"/>
      </c:barChart>
      <c:catAx>
        <c:axId val="69766020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697664792"/>
        <c:crosses val="autoZero"/>
        <c:auto val="1"/>
        <c:lblAlgn val="ctr"/>
        <c:lblOffset val="100"/>
        <c:noMultiLvlLbl val="0"/>
      </c:catAx>
      <c:valAx>
        <c:axId val="69766479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69766020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solidFill>
                  <a:schemeClr val="accent5">
                    <a:lumMod val="75000"/>
                  </a:schemeClr>
                </a:solidFill>
              </a:rPr>
              <a:t>Small Business Challenges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VERY Big</c:v>
                </c:pt>
              </c:strCache>
            </c:strRef>
          </c:tx>
          <c:spPr>
            <a:solidFill>
              <a:srgbClr val="C00000">
                <a:alpha val="85000"/>
              </a:srgbClr>
            </a:solidFill>
            <a:ln w="9525" cap="flat" cmpd="sng" algn="ctr">
              <a:solidFill>
                <a:schemeClr val="lt1">
                  <a:alpha val="50000"/>
                </a:schemeClr>
              </a:solidFill>
              <a:round/>
            </a:ln>
            <a:effectLst/>
          </c:spPr>
          <c:invertIfNegative val="0"/>
          <c:dLbls>
            <c:spPr>
              <a:solidFill>
                <a:srgbClr val="00B050"/>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Sheet1!$A$2:$A$6</c:f>
              <c:strCache>
                <c:ptCount val="5"/>
                <c:pt idx="0">
                  <c:v>#6- Customer Service Training</c:v>
                </c:pt>
                <c:pt idx="1">
                  <c:v>#7-Access to Capital</c:v>
                </c:pt>
                <c:pt idx="2">
                  <c:v>#8-Marketing / Advertising</c:v>
                </c:pt>
                <c:pt idx="3">
                  <c:v>#9-Monitoring Economic Performance</c:v>
                </c:pt>
                <c:pt idx="4">
                  <c:v>#10-Accoounting / Financial Management</c:v>
                </c:pt>
              </c:strCache>
            </c:strRef>
          </c:cat>
          <c:val>
            <c:numRef>
              <c:f>Sheet1!$B$2:$B$6</c:f>
              <c:numCache>
                <c:formatCode>General</c:formatCode>
                <c:ptCount val="5"/>
                <c:pt idx="0">
                  <c:v>20</c:v>
                </c:pt>
                <c:pt idx="1">
                  <c:v>16</c:v>
                </c:pt>
                <c:pt idx="2">
                  <c:v>12.24</c:v>
                </c:pt>
                <c:pt idx="3">
                  <c:v>12.24</c:v>
                </c:pt>
                <c:pt idx="4">
                  <c:v>10</c:v>
                </c:pt>
              </c:numCache>
            </c:numRef>
          </c:val>
          <c:extLst>
            <c:ext xmlns:c16="http://schemas.microsoft.com/office/drawing/2014/chart" uri="{C3380CC4-5D6E-409C-BE32-E72D297353CC}">
              <c16:uniqueId val="{00000000-4CEE-4E68-AF7A-68D6C1415DDF}"/>
            </c:ext>
          </c:extLst>
        </c:ser>
        <c:ser>
          <c:idx val="1"/>
          <c:order val="1"/>
          <c:tx>
            <c:strRef>
              <c:f>Sheet1!$C$1</c:f>
              <c:strCache>
                <c:ptCount val="1"/>
                <c:pt idx="0">
                  <c:v>Big</c:v>
                </c:pt>
              </c:strCache>
            </c:strRef>
          </c:tx>
          <c:spPr>
            <a:solidFill>
              <a:srgbClr val="FF000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Sheet1!$A$2:$A$6</c:f>
              <c:strCache>
                <c:ptCount val="5"/>
                <c:pt idx="0">
                  <c:v>#6- Customer Service Training</c:v>
                </c:pt>
                <c:pt idx="1">
                  <c:v>#7-Access to Capital</c:v>
                </c:pt>
                <c:pt idx="2">
                  <c:v>#8-Marketing / Advertising</c:v>
                </c:pt>
                <c:pt idx="3">
                  <c:v>#9-Monitoring Economic Performance</c:v>
                </c:pt>
                <c:pt idx="4">
                  <c:v>#10-Accoounting / Financial Management</c:v>
                </c:pt>
              </c:strCache>
            </c:strRef>
          </c:cat>
          <c:val>
            <c:numRef>
              <c:f>Sheet1!$C$2:$C$6</c:f>
              <c:numCache>
                <c:formatCode>General</c:formatCode>
                <c:ptCount val="5"/>
                <c:pt idx="0">
                  <c:v>30</c:v>
                </c:pt>
                <c:pt idx="1">
                  <c:v>28</c:v>
                </c:pt>
                <c:pt idx="2">
                  <c:v>38.78</c:v>
                </c:pt>
                <c:pt idx="3">
                  <c:v>18.37</c:v>
                </c:pt>
                <c:pt idx="4">
                  <c:v>32</c:v>
                </c:pt>
              </c:numCache>
            </c:numRef>
          </c:val>
          <c:extLst>
            <c:ext xmlns:c16="http://schemas.microsoft.com/office/drawing/2014/chart" uri="{C3380CC4-5D6E-409C-BE32-E72D297353CC}">
              <c16:uniqueId val="{00000001-4CEE-4E68-AF7A-68D6C1415DDF}"/>
            </c:ext>
          </c:extLst>
        </c:ser>
        <c:ser>
          <c:idx val="2"/>
          <c:order val="2"/>
          <c:tx>
            <c:strRef>
              <c:f>Sheet1!$D$1</c:f>
              <c:strCache>
                <c:ptCount val="1"/>
                <c:pt idx="0">
                  <c:v>Average</c:v>
                </c:pt>
              </c:strCache>
            </c:strRef>
          </c:tx>
          <c:spPr>
            <a:solidFill>
              <a:srgbClr val="FFC00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Sheet1!$A$2:$A$6</c:f>
              <c:strCache>
                <c:ptCount val="5"/>
                <c:pt idx="0">
                  <c:v>#6- Customer Service Training</c:v>
                </c:pt>
                <c:pt idx="1">
                  <c:v>#7-Access to Capital</c:v>
                </c:pt>
                <c:pt idx="2">
                  <c:v>#8-Marketing / Advertising</c:v>
                </c:pt>
                <c:pt idx="3">
                  <c:v>#9-Monitoring Economic Performance</c:v>
                </c:pt>
                <c:pt idx="4">
                  <c:v>#10-Accoounting / Financial Management</c:v>
                </c:pt>
              </c:strCache>
            </c:strRef>
          </c:cat>
          <c:val>
            <c:numRef>
              <c:f>Sheet1!$D$2:$D$6</c:f>
              <c:numCache>
                <c:formatCode>General</c:formatCode>
                <c:ptCount val="5"/>
                <c:pt idx="0">
                  <c:v>28</c:v>
                </c:pt>
                <c:pt idx="1">
                  <c:v>44</c:v>
                </c:pt>
                <c:pt idx="2">
                  <c:v>30.61</c:v>
                </c:pt>
                <c:pt idx="3">
                  <c:v>59.18</c:v>
                </c:pt>
                <c:pt idx="4">
                  <c:v>46</c:v>
                </c:pt>
              </c:numCache>
            </c:numRef>
          </c:val>
          <c:extLst>
            <c:ext xmlns:c16="http://schemas.microsoft.com/office/drawing/2014/chart" uri="{C3380CC4-5D6E-409C-BE32-E72D297353CC}">
              <c16:uniqueId val="{00000002-4CEE-4E68-AF7A-68D6C1415DDF}"/>
            </c:ext>
          </c:extLst>
        </c:ser>
        <c:ser>
          <c:idx val="3"/>
          <c:order val="3"/>
          <c:tx>
            <c:strRef>
              <c:f>Sheet1!$E$1</c:f>
              <c:strCache>
                <c:ptCount val="1"/>
                <c:pt idx="0">
                  <c:v>Not So Big</c:v>
                </c:pt>
              </c:strCache>
            </c:strRef>
          </c:tx>
          <c:spPr>
            <a:solidFill>
              <a:srgbClr val="00B050">
                <a:alpha val="85000"/>
              </a:srgbClr>
            </a:solidFill>
            <a:ln w="9525" cap="flat" cmpd="sng" algn="ctr">
              <a:solidFill>
                <a:schemeClr val="lt1">
                  <a:alpha val="50000"/>
                </a:schemeClr>
              </a:solidFill>
              <a:round/>
            </a:ln>
            <a:effectLst>
              <a:outerShdw blurRad="50800" dist="50800" dir="5400000" algn="ctr" rotWithShape="0">
                <a:srgbClr val="FF0000"/>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Sheet1!$A$2:$A$6</c:f>
              <c:strCache>
                <c:ptCount val="5"/>
                <c:pt idx="0">
                  <c:v>#6- Customer Service Training</c:v>
                </c:pt>
                <c:pt idx="1">
                  <c:v>#7-Access to Capital</c:v>
                </c:pt>
                <c:pt idx="2">
                  <c:v>#8-Marketing / Advertising</c:v>
                </c:pt>
                <c:pt idx="3">
                  <c:v>#9-Monitoring Economic Performance</c:v>
                </c:pt>
                <c:pt idx="4">
                  <c:v>#10-Accoounting / Financial Management</c:v>
                </c:pt>
              </c:strCache>
            </c:strRef>
          </c:cat>
          <c:val>
            <c:numRef>
              <c:f>Sheet1!$E$2:$E$6</c:f>
              <c:numCache>
                <c:formatCode>General</c:formatCode>
                <c:ptCount val="5"/>
                <c:pt idx="0">
                  <c:v>20</c:v>
                </c:pt>
                <c:pt idx="1">
                  <c:v>2</c:v>
                </c:pt>
                <c:pt idx="2">
                  <c:v>16.329999999999998</c:v>
                </c:pt>
                <c:pt idx="3">
                  <c:v>4.08</c:v>
                </c:pt>
                <c:pt idx="4">
                  <c:v>4</c:v>
                </c:pt>
              </c:numCache>
            </c:numRef>
          </c:val>
          <c:extLst>
            <c:ext xmlns:c16="http://schemas.microsoft.com/office/drawing/2014/chart" uri="{C3380CC4-5D6E-409C-BE32-E72D297353CC}">
              <c16:uniqueId val="{00000003-4CEE-4E68-AF7A-68D6C1415DDF}"/>
            </c:ext>
          </c:extLst>
        </c:ser>
        <c:ser>
          <c:idx val="4"/>
          <c:order val="4"/>
          <c:tx>
            <c:strRef>
              <c:f>Sheet1!$F$1</c:f>
              <c:strCache>
                <c:ptCount val="1"/>
                <c:pt idx="0">
                  <c:v>Small</c:v>
                </c:pt>
              </c:strCache>
            </c:strRef>
          </c:tx>
          <c:spPr>
            <a:solidFill>
              <a:srgbClr val="00B0F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Sheet1!$A$2:$A$6</c:f>
              <c:strCache>
                <c:ptCount val="5"/>
                <c:pt idx="0">
                  <c:v>#6- Customer Service Training</c:v>
                </c:pt>
                <c:pt idx="1">
                  <c:v>#7-Access to Capital</c:v>
                </c:pt>
                <c:pt idx="2">
                  <c:v>#8-Marketing / Advertising</c:v>
                </c:pt>
                <c:pt idx="3">
                  <c:v>#9-Monitoring Economic Performance</c:v>
                </c:pt>
                <c:pt idx="4">
                  <c:v>#10-Accoounting / Financial Management</c:v>
                </c:pt>
              </c:strCache>
            </c:strRef>
          </c:cat>
          <c:val>
            <c:numRef>
              <c:f>Sheet1!$F$2:$F$6</c:f>
              <c:numCache>
                <c:formatCode>General</c:formatCode>
                <c:ptCount val="5"/>
                <c:pt idx="0">
                  <c:v>2</c:v>
                </c:pt>
                <c:pt idx="1">
                  <c:v>10</c:v>
                </c:pt>
                <c:pt idx="2">
                  <c:v>2.04</c:v>
                </c:pt>
                <c:pt idx="3">
                  <c:v>6.12</c:v>
                </c:pt>
                <c:pt idx="4">
                  <c:v>8</c:v>
                </c:pt>
              </c:numCache>
            </c:numRef>
          </c:val>
          <c:extLst>
            <c:ext xmlns:c16="http://schemas.microsoft.com/office/drawing/2014/chart" uri="{C3380CC4-5D6E-409C-BE32-E72D297353CC}">
              <c16:uniqueId val="{00000004-4CEE-4E68-AF7A-68D6C1415DDF}"/>
            </c:ext>
          </c:extLst>
        </c:ser>
        <c:dLbls>
          <c:dLblPos val="inEnd"/>
          <c:showLegendKey val="0"/>
          <c:showVal val="1"/>
          <c:showCatName val="0"/>
          <c:showSerName val="0"/>
          <c:showPercent val="0"/>
          <c:showBubbleSize val="0"/>
        </c:dLbls>
        <c:gapWidth val="65"/>
        <c:axId val="697660200"/>
        <c:axId val="697664792"/>
      </c:barChart>
      <c:catAx>
        <c:axId val="69766020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697664792"/>
        <c:crosses val="autoZero"/>
        <c:auto val="1"/>
        <c:lblAlgn val="ctr"/>
        <c:lblOffset val="100"/>
        <c:noMultiLvlLbl val="0"/>
      </c:catAx>
      <c:valAx>
        <c:axId val="69766479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69766020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solidFill>
                  <a:schemeClr val="accent5">
                    <a:lumMod val="75000"/>
                  </a:schemeClr>
                </a:solidFill>
              </a:rPr>
              <a:t>Institutional Performance – Federal Government</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Excellent = A</c:v>
                </c:pt>
              </c:strCache>
            </c:strRef>
          </c:tx>
          <c:spPr>
            <a:solidFill>
              <a:srgbClr val="00B050">
                <a:alpha val="85000"/>
              </a:srgbClr>
            </a:solidFill>
            <a:ln w="9525" cap="flat" cmpd="sng" algn="ctr">
              <a:solidFill>
                <a:schemeClr val="lt1">
                  <a:alpha val="50000"/>
                </a:schemeClr>
              </a:solidFill>
              <a:round/>
            </a:ln>
            <a:effectLst/>
          </c:spPr>
          <c:invertIfNegative val="0"/>
          <c:dLbls>
            <c:spPr>
              <a:solidFill>
                <a:srgbClr val="00B050"/>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4"/>
                <c:pt idx="0">
                  <c:v>Financial Assist to SB</c:v>
                </c:pt>
                <c:pt idx="1">
                  <c:v>LT Assist to SB</c:v>
                </c:pt>
                <c:pt idx="2">
                  <c:v>P/P Opportunities</c:v>
                </c:pt>
                <c:pt idx="3">
                  <c:v>Tax Policies for SB</c:v>
                </c:pt>
              </c:strCache>
            </c:strRef>
          </c:cat>
          <c:val>
            <c:numRef>
              <c:f>Sheet1!$B$2:$B$5</c:f>
              <c:numCache>
                <c:formatCode>General</c:formatCode>
                <c:ptCount val="4"/>
                <c:pt idx="0">
                  <c:v>2.94</c:v>
                </c:pt>
                <c:pt idx="1">
                  <c:v>1</c:v>
                </c:pt>
                <c:pt idx="2">
                  <c:v>1</c:v>
                </c:pt>
                <c:pt idx="3">
                  <c:v>2.94</c:v>
                </c:pt>
              </c:numCache>
            </c:numRef>
          </c:val>
          <c:extLst>
            <c:ext xmlns:c16="http://schemas.microsoft.com/office/drawing/2014/chart" uri="{C3380CC4-5D6E-409C-BE32-E72D297353CC}">
              <c16:uniqueId val="{00000000-4CEE-4E68-AF7A-68D6C1415DDF}"/>
            </c:ext>
          </c:extLst>
        </c:ser>
        <c:ser>
          <c:idx val="1"/>
          <c:order val="1"/>
          <c:tx>
            <c:strRef>
              <c:f>Sheet1!$C$1</c:f>
              <c:strCache>
                <c:ptCount val="1"/>
                <c:pt idx="0">
                  <c:v>Good = B</c:v>
                </c:pt>
              </c:strCache>
            </c:strRef>
          </c:tx>
          <c:spPr>
            <a:solidFill>
              <a:schemeClr val="accent5">
                <a:lumMod val="60000"/>
                <a:lumOff val="4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4"/>
                <c:pt idx="0">
                  <c:v>Financial Assist to SB</c:v>
                </c:pt>
                <c:pt idx="1">
                  <c:v>LT Assist to SB</c:v>
                </c:pt>
                <c:pt idx="2">
                  <c:v>P/P Opportunities</c:v>
                </c:pt>
                <c:pt idx="3">
                  <c:v>Tax Policies for SB</c:v>
                </c:pt>
              </c:strCache>
            </c:strRef>
          </c:cat>
          <c:val>
            <c:numRef>
              <c:f>Sheet1!$C$2:$C$5</c:f>
              <c:numCache>
                <c:formatCode>General</c:formatCode>
                <c:ptCount val="4"/>
                <c:pt idx="0">
                  <c:v>23.53</c:v>
                </c:pt>
                <c:pt idx="1">
                  <c:v>20.59</c:v>
                </c:pt>
                <c:pt idx="2">
                  <c:v>5.88</c:v>
                </c:pt>
                <c:pt idx="3">
                  <c:v>8.82</c:v>
                </c:pt>
              </c:numCache>
            </c:numRef>
          </c:val>
          <c:extLst>
            <c:ext xmlns:c16="http://schemas.microsoft.com/office/drawing/2014/chart" uri="{C3380CC4-5D6E-409C-BE32-E72D297353CC}">
              <c16:uniqueId val="{00000001-4CEE-4E68-AF7A-68D6C1415DDF}"/>
            </c:ext>
          </c:extLst>
        </c:ser>
        <c:ser>
          <c:idx val="2"/>
          <c:order val="2"/>
          <c:tx>
            <c:strRef>
              <c:f>Sheet1!$D$1</c:f>
              <c:strCache>
                <c:ptCount val="1"/>
                <c:pt idx="0">
                  <c:v>Adequate = C</c:v>
                </c:pt>
              </c:strCache>
            </c:strRef>
          </c:tx>
          <c:spPr>
            <a:solidFill>
              <a:srgbClr val="FFC00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4"/>
                <c:pt idx="0">
                  <c:v>Financial Assist to SB</c:v>
                </c:pt>
                <c:pt idx="1">
                  <c:v>LT Assist to SB</c:v>
                </c:pt>
                <c:pt idx="2">
                  <c:v>P/P Opportunities</c:v>
                </c:pt>
                <c:pt idx="3">
                  <c:v>Tax Policies for SB</c:v>
                </c:pt>
              </c:strCache>
            </c:strRef>
          </c:cat>
          <c:val>
            <c:numRef>
              <c:f>Sheet1!$D$2:$D$5</c:f>
              <c:numCache>
                <c:formatCode>General</c:formatCode>
                <c:ptCount val="4"/>
                <c:pt idx="0">
                  <c:v>20.59</c:v>
                </c:pt>
                <c:pt idx="1">
                  <c:v>20.59</c:v>
                </c:pt>
                <c:pt idx="2">
                  <c:v>26.47</c:v>
                </c:pt>
                <c:pt idx="3">
                  <c:v>38.24</c:v>
                </c:pt>
              </c:numCache>
            </c:numRef>
          </c:val>
          <c:extLst>
            <c:ext xmlns:c16="http://schemas.microsoft.com/office/drawing/2014/chart" uri="{C3380CC4-5D6E-409C-BE32-E72D297353CC}">
              <c16:uniqueId val="{00000002-4CEE-4E68-AF7A-68D6C1415DDF}"/>
            </c:ext>
          </c:extLst>
        </c:ser>
        <c:ser>
          <c:idx val="3"/>
          <c:order val="3"/>
          <c:tx>
            <c:strRef>
              <c:f>Sheet1!$E$1</c:f>
              <c:strCache>
                <c:ptCount val="1"/>
                <c:pt idx="0">
                  <c:v>Poor = D</c:v>
                </c:pt>
              </c:strCache>
            </c:strRef>
          </c:tx>
          <c:spPr>
            <a:solidFill>
              <a:srgbClr val="FF0000">
                <a:alpha val="85000"/>
              </a:srgbClr>
            </a:solidFill>
            <a:ln w="9525" cap="flat" cmpd="sng" algn="ctr">
              <a:solidFill>
                <a:schemeClr val="lt1">
                  <a:alpha val="50000"/>
                </a:schemeClr>
              </a:solidFill>
              <a:round/>
            </a:ln>
            <a:effectLst>
              <a:outerShdw blurRad="50800" dist="50800" dir="5400000" algn="ctr" rotWithShape="0">
                <a:srgbClr val="FF0000"/>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4"/>
                <c:pt idx="0">
                  <c:v>Financial Assist to SB</c:v>
                </c:pt>
                <c:pt idx="1">
                  <c:v>LT Assist to SB</c:v>
                </c:pt>
                <c:pt idx="2">
                  <c:v>P/P Opportunities</c:v>
                </c:pt>
                <c:pt idx="3">
                  <c:v>Tax Policies for SB</c:v>
                </c:pt>
              </c:strCache>
            </c:strRef>
          </c:cat>
          <c:val>
            <c:numRef>
              <c:f>Sheet1!$E$2:$E$5</c:f>
              <c:numCache>
                <c:formatCode>General</c:formatCode>
                <c:ptCount val="4"/>
                <c:pt idx="0">
                  <c:v>23.53</c:v>
                </c:pt>
                <c:pt idx="1">
                  <c:v>26.47</c:v>
                </c:pt>
                <c:pt idx="2">
                  <c:v>29.41</c:v>
                </c:pt>
                <c:pt idx="3">
                  <c:v>29.41</c:v>
                </c:pt>
              </c:numCache>
            </c:numRef>
          </c:val>
          <c:extLst>
            <c:ext xmlns:c16="http://schemas.microsoft.com/office/drawing/2014/chart" uri="{C3380CC4-5D6E-409C-BE32-E72D297353CC}">
              <c16:uniqueId val="{00000003-4CEE-4E68-AF7A-68D6C1415DDF}"/>
            </c:ext>
          </c:extLst>
        </c:ser>
        <c:ser>
          <c:idx val="4"/>
          <c:order val="4"/>
          <c:tx>
            <c:strRef>
              <c:f>Sheet1!$F$1</c:f>
              <c:strCache>
                <c:ptCount val="1"/>
                <c:pt idx="0">
                  <c:v>Failure = F</c:v>
                </c:pt>
              </c:strCache>
            </c:strRef>
          </c:tx>
          <c:spPr>
            <a:solidFill>
              <a:srgbClr val="C0000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4"/>
                <c:pt idx="0">
                  <c:v>Financial Assist to SB</c:v>
                </c:pt>
                <c:pt idx="1">
                  <c:v>LT Assist to SB</c:v>
                </c:pt>
                <c:pt idx="2">
                  <c:v>P/P Opportunities</c:v>
                </c:pt>
                <c:pt idx="3">
                  <c:v>Tax Policies for SB</c:v>
                </c:pt>
              </c:strCache>
            </c:strRef>
          </c:cat>
          <c:val>
            <c:numRef>
              <c:f>Sheet1!$F$2:$F$5</c:f>
              <c:numCache>
                <c:formatCode>General</c:formatCode>
                <c:ptCount val="4"/>
                <c:pt idx="0">
                  <c:v>14.71</c:v>
                </c:pt>
                <c:pt idx="1">
                  <c:v>11.76</c:v>
                </c:pt>
                <c:pt idx="2">
                  <c:v>5.86</c:v>
                </c:pt>
                <c:pt idx="3">
                  <c:v>5.88</c:v>
                </c:pt>
              </c:numCache>
            </c:numRef>
          </c:val>
          <c:extLst>
            <c:ext xmlns:c16="http://schemas.microsoft.com/office/drawing/2014/chart" uri="{C3380CC4-5D6E-409C-BE32-E72D297353CC}">
              <c16:uniqueId val="{00000004-4CEE-4E68-AF7A-68D6C1415DDF}"/>
            </c:ext>
          </c:extLst>
        </c:ser>
        <c:ser>
          <c:idx val="5"/>
          <c:order val="5"/>
          <c:tx>
            <c:strRef>
              <c:f>Sheet1!$G$1</c:f>
              <c:strCache>
                <c:ptCount val="1"/>
                <c:pt idx="0">
                  <c:v>Unsure</c:v>
                </c:pt>
              </c:strCache>
            </c:strRef>
          </c:tx>
          <c:spPr>
            <a:solidFill>
              <a:schemeClr val="bg1">
                <a:lumMod val="65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4"/>
                <c:pt idx="0">
                  <c:v>Financial Assist to SB</c:v>
                </c:pt>
                <c:pt idx="1">
                  <c:v>LT Assist to SB</c:v>
                </c:pt>
                <c:pt idx="2">
                  <c:v>P/P Opportunities</c:v>
                </c:pt>
                <c:pt idx="3">
                  <c:v>Tax Policies for SB</c:v>
                </c:pt>
              </c:strCache>
            </c:strRef>
          </c:cat>
          <c:val>
            <c:numRef>
              <c:f>Sheet1!$G$2:$G$5</c:f>
              <c:numCache>
                <c:formatCode>General</c:formatCode>
                <c:ptCount val="4"/>
                <c:pt idx="0">
                  <c:v>14.71</c:v>
                </c:pt>
                <c:pt idx="1">
                  <c:v>20.59</c:v>
                </c:pt>
                <c:pt idx="2">
                  <c:v>32.35</c:v>
                </c:pt>
                <c:pt idx="3">
                  <c:v>14.71</c:v>
                </c:pt>
              </c:numCache>
            </c:numRef>
          </c:val>
          <c:extLst>
            <c:ext xmlns:c16="http://schemas.microsoft.com/office/drawing/2014/chart" uri="{C3380CC4-5D6E-409C-BE32-E72D297353CC}">
              <c16:uniqueId val="{00000005-4CEE-4E68-AF7A-68D6C1415DDF}"/>
            </c:ext>
          </c:extLst>
        </c:ser>
        <c:dLbls>
          <c:dLblPos val="inEnd"/>
          <c:showLegendKey val="0"/>
          <c:showVal val="1"/>
          <c:showCatName val="0"/>
          <c:showSerName val="0"/>
          <c:showPercent val="0"/>
          <c:showBubbleSize val="0"/>
        </c:dLbls>
        <c:gapWidth val="65"/>
        <c:axId val="697660200"/>
        <c:axId val="697664792"/>
      </c:barChart>
      <c:catAx>
        <c:axId val="69766020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697664792"/>
        <c:crosses val="autoZero"/>
        <c:auto val="1"/>
        <c:lblAlgn val="ctr"/>
        <c:lblOffset val="100"/>
        <c:noMultiLvlLbl val="0"/>
      </c:catAx>
      <c:valAx>
        <c:axId val="69766479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69766020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solidFill>
                  <a:schemeClr val="accent5">
                    <a:lumMod val="75000"/>
                  </a:schemeClr>
                </a:solidFill>
              </a:rPr>
              <a:t>Institutional Performance – State Government</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Excellent = A</c:v>
                </c:pt>
              </c:strCache>
            </c:strRef>
          </c:tx>
          <c:spPr>
            <a:solidFill>
              <a:srgbClr val="00B05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4"/>
                <c:pt idx="0">
                  <c:v>Financial Assist to SB</c:v>
                </c:pt>
                <c:pt idx="1">
                  <c:v>LT Assist to SB</c:v>
                </c:pt>
                <c:pt idx="2">
                  <c:v>P/P Opportunities</c:v>
                </c:pt>
                <c:pt idx="3">
                  <c:v>Tax Policies for SB</c:v>
                </c:pt>
              </c:strCache>
            </c:strRef>
          </c:cat>
          <c:val>
            <c:numRef>
              <c:f>Sheet1!$B$2:$B$5</c:f>
              <c:numCache>
                <c:formatCode>General</c:formatCode>
                <c:ptCount val="4"/>
                <c:pt idx="0">
                  <c:v>1</c:v>
                </c:pt>
                <c:pt idx="1">
                  <c:v>1</c:v>
                </c:pt>
                <c:pt idx="2">
                  <c:v>1</c:v>
                </c:pt>
                <c:pt idx="3">
                  <c:v>1</c:v>
                </c:pt>
              </c:numCache>
            </c:numRef>
          </c:val>
          <c:extLst>
            <c:ext xmlns:c16="http://schemas.microsoft.com/office/drawing/2014/chart" uri="{C3380CC4-5D6E-409C-BE32-E72D297353CC}">
              <c16:uniqueId val="{00000000-4CEE-4E68-AF7A-68D6C1415DDF}"/>
            </c:ext>
          </c:extLst>
        </c:ser>
        <c:ser>
          <c:idx val="1"/>
          <c:order val="1"/>
          <c:tx>
            <c:strRef>
              <c:f>Sheet1!$C$1</c:f>
              <c:strCache>
                <c:ptCount val="1"/>
                <c:pt idx="0">
                  <c:v>Good = B</c:v>
                </c:pt>
              </c:strCache>
            </c:strRef>
          </c:tx>
          <c:spPr>
            <a:solidFill>
              <a:schemeClr val="accent5">
                <a:lumMod val="60000"/>
                <a:lumOff val="4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4"/>
                <c:pt idx="0">
                  <c:v>Financial Assist to SB</c:v>
                </c:pt>
                <c:pt idx="1">
                  <c:v>LT Assist to SB</c:v>
                </c:pt>
                <c:pt idx="2">
                  <c:v>P/P Opportunities</c:v>
                </c:pt>
                <c:pt idx="3">
                  <c:v>Tax Policies for SB</c:v>
                </c:pt>
              </c:strCache>
            </c:strRef>
          </c:cat>
          <c:val>
            <c:numRef>
              <c:f>Sheet1!$C$2:$C$5</c:f>
              <c:numCache>
                <c:formatCode>General</c:formatCode>
                <c:ptCount val="4"/>
                <c:pt idx="0">
                  <c:v>15.15</c:v>
                </c:pt>
                <c:pt idx="1">
                  <c:v>9.09</c:v>
                </c:pt>
                <c:pt idx="2">
                  <c:v>6.06</c:v>
                </c:pt>
                <c:pt idx="3">
                  <c:v>15.15</c:v>
                </c:pt>
              </c:numCache>
            </c:numRef>
          </c:val>
          <c:extLst>
            <c:ext xmlns:c16="http://schemas.microsoft.com/office/drawing/2014/chart" uri="{C3380CC4-5D6E-409C-BE32-E72D297353CC}">
              <c16:uniqueId val="{00000001-4CEE-4E68-AF7A-68D6C1415DDF}"/>
            </c:ext>
          </c:extLst>
        </c:ser>
        <c:ser>
          <c:idx val="2"/>
          <c:order val="2"/>
          <c:tx>
            <c:strRef>
              <c:f>Sheet1!$D$1</c:f>
              <c:strCache>
                <c:ptCount val="1"/>
                <c:pt idx="0">
                  <c:v>Adequate = C</c:v>
                </c:pt>
              </c:strCache>
            </c:strRef>
          </c:tx>
          <c:spPr>
            <a:solidFill>
              <a:srgbClr val="FFC00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4"/>
                <c:pt idx="0">
                  <c:v>Financial Assist to SB</c:v>
                </c:pt>
                <c:pt idx="1">
                  <c:v>LT Assist to SB</c:v>
                </c:pt>
                <c:pt idx="2">
                  <c:v>P/P Opportunities</c:v>
                </c:pt>
                <c:pt idx="3">
                  <c:v>Tax Policies for SB</c:v>
                </c:pt>
              </c:strCache>
            </c:strRef>
          </c:cat>
          <c:val>
            <c:numRef>
              <c:f>Sheet1!$D$2:$D$5</c:f>
              <c:numCache>
                <c:formatCode>General</c:formatCode>
                <c:ptCount val="4"/>
                <c:pt idx="0">
                  <c:v>27.27</c:v>
                </c:pt>
                <c:pt idx="1">
                  <c:v>20.3</c:v>
                </c:pt>
                <c:pt idx="2">
                  <c:v>42.42</c:v>
                </c:pt>
                <c:pt idx="3">
                  <c:v>36.36</c:v>
                </c:pt>
              </c:numCache>
            </c:numRef>
          </c:val>
          <c:extLst>
            <c:ext xmlns:c16="http://schemas.microsoft.com/office/drawing/2014/chart" uri="{C3380CC4-5D6E-409C-BE32-E72D297353CC}">
              <c16:uniqueId val="{00000002-4CEE-4E68-AF7A-68D6C1415DDF}"/>
            </c:ext>
          </c:extLst>
        </c:ser>
        <c:ser>
          <c:idx val="3"/>
          <c:order val="3"/>
          <c:tx>
            <c:strRef>
              <c:f>Sheet1!$E$1</c:f>
              <c:strCache>
                <c:ptCount val="1"/>
                <c:pt idx="0">
                  <c:v>Poor = D</c:v>
                </c:pt>
              </c:strCache>
            </c:strRef>
          </c:tx>
          <c:spPr>
            <a:solidFill>
              <a:srgbClr val="FF0000">
                <a:alpha val="85000"/>
              </a:srgbClr>
            </a:solidFill>
            <a:ln w="9525" cap="flat" cmpd="sng" algn="ctr">
              <a:solidFill>
                <a:schemeClr val="lt1">
                  <a:alpha val="50000"/>
                </a:schemeClr>
              </a:solidFill>
              <a:round/>
            </a:ln>
            <a:effectLst>
              <a:outerShdw blurRad="50800" dist="50800" dir="5400000" algn="ctr" rotWithShape="0">
                <a:srgbClr val="FF0000"/>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4"/>
                <c:pt idx="0">
                  <c:v>Financial Assist to SB</c:v>
                </c:pt>
                <c:pt idx="1">
                  <c:v>LT Assist to SB</c:v>
                </c:pt>
                <c:pt idx="2">
                  <c:v>P/P Opportunities</c:v>
                </c:pt>
                <c:pt idx="3">
                  <c:v>Tax Policies for SB</c:v>
                </c:pt>
              </c:strCache>
            </c:strRef>
          </c:cat>
          <c:val>
            <c:numRef>
              <c:f>Sheet1!$E$2:$E$5</c:f>
              <c:numCache>
                <c:formatCode>General</c:formatCode>
                <c:ptCount val="4"/>
                <c:pt idx="0">
                  <c:v>24.24</c:v>
                </c:pt>
                <c:pt idx="1">
                  <c:v>24.24</c:v>
                </c:pt>
                <c:pt idx="2">
                  <c:v>15.15</c:v>
                </c:pt>
                <c:pt idx="3">
                  <c:v>21.21</c:v>
                </c:pt>
              </c:numCache>
            </c:numRef>
          </c:val>
          <c:extLst>
            <c:ext xmlns:c16="http://schemas.microsoft.com/office/drawing/2014/chart" uri="{C3380CC4-5D6E-409C-BE32-E72D297353CC}">
              <c16:uniqueId val="{00000003-4CEE-4E68-AF7A-68D6C1415DDF}"/>
            </c:ext>
          </c:extLst>
        </c:ser>
        <c:ser>
          <c:idx val="4"/>
          <c:order val="4"/>
          <c:tx>
            <c:strRef>
              <c:f>Sheet1!$F$1</c:f>
              <c:strCache>
                <c:ptCount val="1"/>
                <c:pt idx="0">
                  <c:v>Failure = F</c:v>
                </c:pt>
              </c:strCache>
            </c:strRef>
          </c:tx>
          <c:spPr>
            <a:solidFill>
              <a:srgbClr val="C0000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4"/>
                <c:pt idx="0">
                  <c:v>Financial Assist to SB</c:v>
                </c:pt>
                <c:pt idx="1">
                  <c:v>LT Assist to SB</c:v>
                </c:pt>
                <c:pt idx="2">
                  <c:v>P/P Opportunities</c:v>
                </c:pt>
                <c:pt idx="3">
                  <c:v>Tax Policies for SB</c:v>
                </c:pt>
              </c:strCache>
            </c:strRef>
          </c:cat>
          <c:val>
            <c:numRef>
              <c:f>Sheet1!$F$2:$F$5</c:f>
              <c:numCache>
                <c:formatCode>General</c:formatCode>
                <c:ptCount val="4"/>
                <c:pt idx="0">
                  <c:v>9.09</c:v>
                </c:pt>
                <c:pt idx="1">
                  <c:v>9.09</c:v>
                </c:pt>
                <c:pt idx="2">
                  <c:v>9.09</c:v>
                </c:pt>
                <c:pt idx="3">
                  <c:v>6.06</c:v>
                </c:pt>
              </c:numCache>
            </c:numRef>
          </c:val>
          <c:extLst>
            <c:ext xmlns:c16="http://schemas.microsoft.com/office/drawing/2014/chart" uri="{C3380CC4-5D6E-409C-BE32-E72D297353CC}">
              <c16:uniqueId val="{00000004-4CEE-4E68-AF7A-68D6C1415DDF}"/>
            </c:ext>
          </c:extLst>
        </c:ser>
        <c:ser>
          <c:idx val="5"/>
          <c:order val="5"/>
          <c:tx>
            <c:strRef>
              <c:f>Sheet1!$G$1</c:f>
              <c:strCache>
                <c:ptCount val="1"/>
                <c:pt idx="0">
                  <c:v>Unsure</c:v>
                </c:pt>
              </c:strCache>
            </c:strRef>
          </c:tx>
          <c:spPr>
            <a:solidFill>
              <a:schemeClr val="bg1">
                <a:lumMod val="65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4"/>
                <c:pt idx="0">
                  <c:v>Financial Assist to SB</c:v>
                </c:pt>
                <c:pt idx="1">
                  <c:v>LT Assist to SB</c:v>
                </c:pt>
                <c:pt idx="2">
                  <c:v>P/P Opportunities</c:v>
                </c:pt>
                <c:pt idx="3">
                  <c:v>Tax Policies for SB</c:v>
                </c:pt>
              </c:strCache>
            </c:strRef>
          </c:cat>
          <c:val>
            <c:numRef>
              <c:f>Sheet1!$G$2:$G$5</c:f>
              <c:numCache>
                <c:formatCode>General</c:formatCode>
                <c:ptCount val="4"/>
                <c:pt idx="0">
                  <c:v>24.24</c:v>
                </c:pt>
                <c:pt idx="1">
                  <c:v>27.27</c:v>
                </c:pt>
                <c:pt idx="2">
                  <c:v>27.27</c:v>
                </c:pt>
                <c:pt idx="3">
                  <c:v>21.21</c:v>
                </c:pt>
              </c:numCache>
            </c:numRef>
          </c:val>
          <c:extLst>
            <c:ext xmlns:c16="http://schemas.microsoft.com/office/drawing/2014/chart" uri="{C3380CC4-5D6E-409C-BE32-E72D297353CC}">
              <c16:uniqueId val="{00000005-4CEE-4E68-AF7A-68D6C1415DDF}"/>
            </c:ext>
          </c:extLst>
        </c:ser>
        <c:dLbls>
          <c:dLblPos val="inEnd"/>
          <c:showLegendKey val="0"/>
          <c:showVal val="1"/>
          <c:showCatName val="0"/>
          <c:showSerName val="0"/>
          <c:showPercent val="0"/>
          <c:showBubbleSize val="0"/>
        </c:dLbls>
        <c:gapWidth val="65"/>
        <c:axId val="697660200"/>
        <c:axId val="697664792"/>
      </c:barChart>
      <c:catAx>
        <c:axId val="69766020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697664792"/>
        <c:crosses val="autoZero"/>
        <c:auto val="1"/>
        <c:lblAlgn val="ctr"/>
        <c:lblOffset val="100"/>
        <c:noMultiLvlLbl val="0"/>
      </c:catAx>
      <c:valAx>
        <c:axId val="69766479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69766020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solidFill>
                  <a:schemeClr val="accent5">
                    <a:lumMod val="75000"/>
                  </a:schemeClr>
                </a:solidFill>
              </a:rPr>
              <a:t>Institutional Performance – Local/County Government</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Excellent = A</c:v>
                </c:pt>
              </c:strCache>
            </c:strRef>
          </c:tx>
          <c:spPr>
            <a:solidFill>
              <a:srgbClr val="00B05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LT Assist to SB</c:v>
                </c:pt>
                <c:pt idx="1">
                  <c:v>P/P Opportunities</c:v>
                </c:pt>
                <c:pt idx="2">
                  <c:v>Tax Policies for SB</c:v>
                </c:pt>
              </c:strCache>
            </c:strRef>
          </c:cat>
          <c:val>
            <c:numRef>
              <c:f>Sheet1!$B$2:$B$4</c:f>
              <c:numCache>
                <c:formatCode>General</c:formatCode>
                <c:ptCount val="3"/>
                <c:pt idx="0">
                  <c:v>1</c:v>
                </c:pt>
                <c:pt idx="1">
                  <c:v>1</c:v>
                </c:pt>
                <c:pt idx="2">
                  <c:v>2</c:v>
                </c:pt>
              </c:numCache>
            </c:numRef>
          </c:val>
          <c:extLst>
            <c:ext xmlns:c16="http://schemas.microsoft.com/office/drawing/2014/chart" uri="{C3380CC4-5D6E-409C-BE32-E72D297353CC}">
              <c16:uniqueId val="{00000000-4CEE-4E68-AF7A-68D6C1415DDF}"/>
            </c:ext>
          </c:extLst>
        </c:ser>
        <c:ser>
          <c:idx val="1"/>
          <c:order val="1"/>
          <c:tx>
            <c:strRef>
              <c:f>Sheet1!$C$1</c:f>
              <c:strCache>
                <c:ptCount val="1"/>
                <c:pt idx="0">
                  <c:v>Good = B</c:v>
                </c:pt>
              </c:strCache>
            </c:strRef>
          </c:tx>
          <c:spPr>
            <a:solidFill>
              <a:schemeClr val="accent5">
                <a:lumMod val="60000"/>
                <a:lumOff val="4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LT Assist to SB</c:v>
                </c:pt>
                <c:pt idx="1">
                  <c:v>P/P Opportunities</c:v>
                </c:pt>
                <c:pt idx="2">
                  <c:v>Tax Policies for SB</c:v>
                </c:pt>
              </c:strCache>
            </c:strRef>
          </c:cat>
          <c:val>
            <c:numRef>
              <c:f>Sheet1!$C$2:$C$4</c:f>
              <c:numCache>
                <c:formatCode>General</c:formatCode>
                <c:ptCount val="3"/>
                <c:pt idx="0">
                  <c:v>9.09</c:v>
                </c:pt>
                <c:pt idx="1">
                  <c:v>6.06</c:v>
                </c:pt>
                <c:pt idx="2">
                  <c:v>18.18</c:v>
                </c:pt>
              </c:numCache>
            </c:numRef>
          </c:val>
          <c:extLst>
            <c:ext xmlns:c16="http://schemas.microsoft.com/office/drawing/2014/chart" uri="{C3380CC4-5D6E-409C-BE32-E72D297353CC}">
              <c16:uniqueId val="{00000001-4CEE-4E68-AF7A-68D6C1415DDF}"/>
            </c:ext>
          </c:extLst>
        </c:ser>
        <c:ser>
          <c:idx val="2"/>
          <c:order val="2"/>
          <c:tx>
            <c:strRef>
              <c:f>Sheet1!$D$1</c:f>
              <c:strCache>
                <c:ptCount val="1"/>
                <c:pt idx="0">
                  <c:v>Adequate = C</c:v>
                </c:pt>
              </c:strCache>
            </c:strRef>
          </c:tx>
          <c:spPr>
            <a:solidFill>
              <a:srgbClr val="FFC00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LT Assist to SB</c:v>
                </c:pt>
                <c:pt idx="1">
                  <c:v>P/P Opportunities</c:v>
                </c:pt>
                <c:pt idx="2">
                  <c:v>Tax Policies for SB</c:v>
                </c:pt>
              </c:strCache>
            </c:strRef>
          </c:cat>
          <c:val>
            <c:numRef>
              <c:f>Sheet1!$D$2:$D$4</c:f>
              <c:numCache>
                <c:formatCode>General</c:formatCode>
                <c:ptCount val="3"/>
                <c:pt idx="0">
                  <c:v>30.3</c:v>
                </c:pt>
                <c:pt idx="1">
                  <c:v>27.27</c:v>
                </c:pt>
                <c:pt idx="2">
                  <c:v>18.18</c:v>
                </c:pt>
              </c:numCache>
            </c:numRef>
          </c:val>
          <c:extLst>
            <c:ext xmlns:c16="http://schemas.microsoft.com/office/drawing/2014/chart" uri="{C3380CC4-5D6E-409C-BE32-E72D297353CC}">
              <c16:uniqueId val="{00000002-4CEE-4E68-AF7A-68D6C1415DDF}"/>
            </c:ext>
          </c:extLst>
        </c:ser>
        <c:ser>
          <c:idx val="3"/>
          <c:order val="3"/>
          <c:tx>
            <c:strRef>
              <c:f>Sheet1!$E$1</c:f>
              <c:strCache>
                <c:ptCount val="1"/>
                <c:pt idx="0">
                  <c:v>Poor = D</c:v>
                </c:pt>
              </c:strCache>
            </c:strRef>
          </c:tx>
          <c:spPr>
            <a:solidFill>
              <a:srgbClr val="FF0000">
                <a:alpha val="85000"/>
              </a:srgbClr>
            </a:solidFill>
            <a:ln w="9525" cap="flat" cmpd="sng" algn="ctr">
              <a:solidFill>
                <a:schemeClr val="lt1">
                  <a:alpha val="50000"/>
                </a:schemeClr>
              </a:solidFill>
              <a:round/>
            </a:ln>
            <a:effectLst>
              <a:outerShdw blurRad="50800" dist="50800" dir="5400000" algn="ctr" rotWithShape="0">
                <a:srgbClr val="FF0000"/>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LT Assist to SB</c:v>
                </c:pt>
                <c:pt idx="1">
                  <c:v>P/P Opportunities</c:v>
                </c:pt>
                <c:pt idx="2">
                  <c:v>Tax Policies for SB</c:v>
                </c:pt>
              </c:strCache>
            </c:strRef>
          </c:cat>
          <c:val>
            <c:numRef>
              <c:f>Sheet1!$E$2:$E$4</c:f>
              <c:numCache>
                <c:formatCode>General</c:formatCode>
                <c:ptCount val="3"/>
                <c:pt idx="0">
                  <c:v>24.24</c:v>
                </c:pt>
                <c:pt idx="1">
                  <c:v>21.21</c:v>
                </c:pt>
                <c:pt idx="2">
                  <c:v>27.27</c:v>
                </c:pt>
              </c:numCache>
            </c:numRef>
          </c:val>
          <c:extLst>
            <c:ext xmlns:c16="http://schemas.microsoft.com/office/drawing/2014/chart" uri="{C3380CC4-5D6E-409C-BE32-E72D297353CC}">
              <c16:uniqueId val="{00000003-4CEE-4E68-AF7A-68D6C1415DDF}"/>
            </c:ext>
          </c:extLst>
        </c:ser>
        <c:ser>
          <c:idx val="4"/>
          <c:order val="4"/>
          <c:tx>
            <c:strRef>
              <c:f>Sheet1!$F$1</c:f>
              <c:strCache>
                <c:ptCount val="1"/>
                <c:pt idx="0">
                  <c:v>Failure = F</c:v>
                </c:pt>
              </c:strCache>
            </c:strRef>
          </c:tx>
          <c:spPr>
            <a:solidFill>
              <a:srgbClr val="C0000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LT Assist to SB</c:v>
                </c:pt>
                <c:pt idx="1">
                  <c:v>P/P Opportunities</c:v>
                </c:pt>
                <c:pt idx="2">
                  <c:v>Tax Policies for SB</c:v>
                </c:pt>
              </c:strCache>
            </c:strRef>
          </c:cat>
          <c:val>
            <c:numRef>
              <c:f>Sheet1!$F$2:$F$4</c:f>
              <c:numCache>
                <c:formatCode>General</c:formatCode>
                <c:ptCount val="3"/>
                <c:pt idx="0">
                  <c:v>15.15</c:v>
                </c:pt>
                <c:pt idx="1">
                  <c:v>9.09</c:v>
                </c:pt>
                <c:pt idx="2">
                  <c:v>9.09</c:v>
                </c:pt>
              </c:numCache>
            </c:numRef>
          </c:val>
          <c:extLst>
            <c:ext xmlns:c16="http://schemas.microsoft.com/office/drawing/2014/chart" uri="{C3380CC4-5D6E-409C-BE32-E72D297353CC}">
              <c16:uniqueId val="{00000004-4CEE-4E68-AF7A-68D6C1415DDF}"/>
            </c:ext>
          </c:extLst>
        </c:ser>
        <c:ser>
          <c:idx val="5"/>
          <c:order val="5"/>
          <c:tx>
            <c:strRef>
              <c:f>Sheet1!$G$1</c:f>
              <c:strCache>
                <c:ptCount val="1"/>
                <c:pt idx="0">
                  <c:v>Unsure</c:v>
                </c:pt>
              </c:strCache>
            </c:strRef>
          </c:tx>
          <c:spPr>
            <a:solidFill>
              <a:schemeClr val="bg1">
                <a:lumMod val="65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LT Assist to SB</c:v>
                </c:pt>
                <c:pt idx="1">
                  <c:v>P/P Opportunities</c:v>
                </c:pt>
                <c:pt idx="2">
                  <c:v>Tax Policies for SB</c:v>
                </c:pt>
              </c:strCache>
            </c:strRef>
          </c:cat>
          <c:val>
            <c:numRef>
              <c:f>Sheet1!$G$2:$G$4</c:f>
              <c:numCache>
                <c:formatCode>General</c:formatCode>
                <c:ptCount val="3"/>
                <c:pt idx="0">
                  <c:v>21.21</c:v>
                </c:pt>
                <c:pt idx="1">
                  <c:v>36.36</c:v>
                </c:pt>
                <c:pt idx="2">
                  <c:v>24.24</c:v>
                </c:pt>
              </c:numCache>
            </c:numRef>
          </c:val>
          <c:extLst>
            <c:ext xmlns:c16="http://schemas.microsoft.com/office/drawing/2014/chart" uri="{C3380CC4-5D6E-409C-BE32-E72D297353CC}">
              <c16:uniqueId val="{00000005-4CEE-4E68-AF7A-68D6C1415DDF}"/>
            </c:ext>
          </c:extLst>
        </c:ser>
        <c:dLbls>
          <c:dLblPos val="inEnd"/>
          <c:showLegendKey val="0"/>
          <c:showVal val="1"/>
          <c:showCatName val="0"/>
          <c:showSerName val="0"/>
          <c:showPercent val="0"/>
          <c:showBubbleSize val="0"/>
        </c:dLbls>
        <c:gapWidth val="65"/>
        <c:axId val="697660200"/>
        <c:axId val="697664792"/>
      </c:barChart>
      <c:catAx>
        <c:axId val="69766020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697664792"/>
        <c:crosses val="autoZero"/>
        <c:auto val="1"/>
        <c:lblAlgn val="ctr"/>
        <c:lblOffset val="100"/>
        <c:noMultiLvlLbl val="0"/>
      </c:catAx>
      <c:valAx>
        <c:axId val="69766479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69766020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0527F-C01E-0F4A-95BD-C91C9E5CF8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E5B8AE-FB34-A049-92FA-A50A51DDA1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8D40EF-6911-AB45-AF5A-3A2494597D2E}"/>
              </a:ext>
            </a:extLst>
          </p:cNvPr>
          <p:cNvSpPr>
            <a:spLocks noGrp="1"/>
          </p:cNvSpPr>
          <p:nvPr>
            <p:ph type="dt" sz="half" idx="10"/>
          </p:nvPr>
        </p:nvSpPr>
        <p:spPr/>
        <p:txBody>
          <a:bodyPr/>
          <a:lstStyle/>
          <a:p>
            <a:fld id="{4299A1E0-770A-EB46-A74A-A7DA10A46B2E}" type="datetimeFigureOut">
              <a:rPr lang="en-US" smtClean="0"/>
              <a:t>11/11/2020</a:t>
            </a:fld>
            <a:endParaRPr lang="en-US"/>
          </a:p>
        </p:txBody>
      </p:sp>
      <p:sp>
        <p:nvSpPr>
          <p:cNvPr id="5" name="Footer Placeholder 4">
            <a:extLst>
              <a:ext uri="{FF2B5EF4-FFF2-40B4-BE49-F238E27FC236}">
                <a16:creationId xmlns:a16="http://schemas.microsoft.com/office/drawing/2014/main" id="{D72C1045-5E24-444D-BAD0-4C14D62368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42548B-D82D-CA44-9F29-1EC9513DD679}"/>
              </a:ext>
            </a:extLst>
          </p:cNvPr>
          <p:cNvSpPr>
            <a:spLocks noGrp="1"/>
          </p:cNvSpPr>
          <p:nvPr>
            <p:ph type="sldNum" sz="quarter" idx="12"/>
          </p:nvPr>
        </p:nvSpPr>
        <p:spPr/>
        <p:txBody>
          <a:bodyPr/>
          <a:lstStyle/>
          <a:p>
            <a:fld id="{A35FAA43-1D5C-9E4B-8CFD-2FDB0DDB3BF3}" type="slidenum">
              <a:rPr lang="en-US" smtClean="0"/>
              <a:t>‹#›</a:t>
            </a:fld>
            <a:endParaRPr lang="en-US"/>
          </a:p>
        </p:txBody>
      </p:sp>
    </p:spTree>
    <p:extLst>
      <p:ext uri="{BB962C8B-B14F-4D97-AF65-F5344CB8AC3E}">
        <p14:creationId xmlns:p14="http://schemas.microsoft.com/office/powerpoint/2010/main" val="615049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F6254-1AAF-D146-B53D-3FB1B6D5966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6A5388-8E99-3F45-B2C2-F35A4E4089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BB5823-12E2-374F-80D1-170198BA0C12}"/>
              </a:ext>
            </a:extLst>
          </p:cNvPr>
          <p:cNvSpPr>
            <a:spLocks noGrp="1"/>
          </p:cNvSpPr>
          <p:nvPr>
            <p:ph type="dt" sz="half" idx="10"/>
          </p:nvPr>
        </p:nvSpPr>
        <p:spPr/>
        <p:txBody>
          <a:bodyPr/>
          <a:lstStyle/>
          <a:p>
            <a:fld id="{4299A1E0-770A-EB46-A74A-A7DA10A46B2E}" type="datetimeFigureOut">
              <a:rPr lang="en-US" smtClean="0"/>
              <a:t>11/11/2020</a:t>
            </a:fld>
            <a:endParaRPr lang="en-US"/>
          </a:p>
        </p:txBody>
      </p:sp>
      <p:sp>
        <p:nvSpPr>
          <p:cNvPr id="5" name="Footer Placeholder 4">
            <a:extLst>
              <a:ext uri="{FF2B5EF4-FFF2-40B4-BE49-F238E27FC236}">
                <a16:creationId xmlns:a16="http://schemas.microsoft.com/office/drawing/2014/main" id="{664AAB0A-E2B7-3B45-A05E-85DAF922EB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068B54-351E-404C-A33C-C27F7D1B8678}"/>
              </a:ext>
            </a:extLst>
          </p:cNvPr>
          <p:cNvSpPr>
            <a:spLocks noGrp="1"/>
          </p:cNvSpPr>
          <p:nvPr>
            <p:ph type="sldNum" sz="quarter" idx="12"/>
          </p:nvPr>
        </p:nvSpPr>
        <p:spPr/>
        <p:txBody>
          <a:bodyPr/>
          <a:lstStyle/>
          <a:p>
            <a:fld id="{A35FAA43-1D5C-9E4B-8CFD-2FDB0DDB3BF3}" type="slidenum">
              <a:rPr lang="en-US" smtClean="0"/>
              <a:t>‹#›</a:t>
            </a:fld>
            <a:endParaRPr lang="en-US"/>
          </a:p>
        </p:txBody>
      </p:sp>
    </p:spTree>
    <p:extLst>
      <p:ext uri="{BB962C8B-B14F-4D97-AF65-F5344CB8AC3E}">
        <p14:creationId xmlns:p14="http://schemas.microsoft.com/office/powerpoint/2010/main" val="3311693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B5B11E-7753-DD47-9E4D-A8262E9C804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3FB4F4-3D67-8146-8A69-2ED45A98AF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4BF0B7-23C2-F34F-8FDA-87B9B41CDEB2}"/>
              </a:ext>
            </a:extLst>
          </p:cNvPr>
          <p:cNvSpPr>
            <a:spLocks noGrp="1"/>
          </p:cNvSpPr>
          <p:nvPr>
            <p:ph type="dt" sz="half" idx="10"/>
          </p:nvPr>
        </p:nvSpPr>
        <p:spPr/>
        <p:txBody>
          <a:bodyPr/>
          <a:lstStyle/>
          <a:p>
            <a:fld id="{4299A1E0-770A-EB46-A74A-A7DA10A46B2E}" type="datetimeFigureOut">
              <a:rPr lang="en-US" smtClean="0"/>
              <a:t>11/11/2020</a:t>
            </a:fld>
            <a:endParaRPr lang="en-US"/>
          </a:p>
        </p:txBody>
      </p:sp>
      <p:sp>
        <p:nvSpPr>
          <p:cNvPr id="5" name="Footer Placeholder 4">
            <a:extLst>
              <a:ext uri="{FF2B5EF4-FFF2-40B4-BE49-F238E27FC236}">
                <a16:creationId xmlns:a16="http://schemas.microsoft.com/office/drawing/2014/main" id="{B1D480E7-1E80-0F47-80BB-BD684232F3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A71BAB-2F69-114F-B8A6-CE1261FE6780}"/>
              </a:ext>
            </a:extLst>
          </p:cNvPr>
          <p:cNvSpPr>
            <a:spLocks noGrp="1"/>
          </p:cNvSpPr>
          <p:nvPr>
            <p:ph type="sldNum" sz="quarter" idx="12"/>
          </p:nvPr>
        </p:nvSpPr>
        <p:spPr/>
        <p:txBody>
          <a:bodyPr/>
          <a:lstStyle/>
          <a:p>
            <a:fld id="{A35FAA43-1D5C-9E4B-8CFD-2FDB0DDB3BF3}" type="slidenum">
              <a:rPr lang="en-US" smtClean="0"/>
              <a:t>‹#›</a:t>
            </a:fld>
            <a:endParaRPr lang="en-US"/>
          </a:p>
        </p:txBody>
      </p:sp>
    </p:spTree>
    <p:extLst>
      <p:ext uri="{BB962C8B-B14F-4D97-AF65-F5344CB8AC3E}">
        <p14:creationId xmlns:p14="http://schemas.microsoft.com/office/powerpoint/2010/main" val="4039155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67B28-AB58-E846-9507-06F2EF0539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E9A649-36FB-D542-A00F-B608F198EF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1081BC-E0D5-5D4B-A1D5-2623569C1DC1}"/>
              </a:ext>
            </a:extLst>
          </p:cNvPr>
          <p:cNvSpPr>
            <a:spLocks noGrp="1"/>
          </p:cNvSpPr>
          <p:nvPr>
            <p:ph type="dt" sz="half" idx="10"/>
          </p:nvPr>
        </p:nvSpPr>
        <p:spPr/>
        <p:txBody>
          <a:bodyPr/>
          <a:lstStyle/>
          <a:p>
            <a:fld id="{4299A1E0-770A-EB46-A74A-A7DA10A46B2E}" type="datetimeFigureOut">
              <a:rPr lang="en-US" smtClean="0"/>
              <a:t>11/11/2020</a:t>
            </a:fld>
            <a:endParaRPr lang="en-US"/>
          </a:p>
        </p:txBody>
      </p:sp>
      <p:sp>
        <p:nvSpPr>
          <p:cNvPr id="5" name="Footer Placeholder 4">
            <a:extLst>
              <a:ext uri="{FF2B5EF4-FFF2-40B4-BE49-F238E27FC236}">
                <a16:creationId xmlns:a16="http://schemas.microsoft.com/office/drawing/2014/main" id="{4F48B425-933E-304B-A74E-09A9F93D2E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936145-75EA-4F48-991B-A89599DB0EC4}"/>
              </a:ext>
            </a:extLst>
          </p:cNvPr>
          <p:cNvSpPr>
            <a:spLocks noGrp="1"/>
          </p:cNvSpPr>
          <p:nvPr>
            <p:ph type="sldNum" sz="quarter" idx="12"/>
          </p:nvPr>
        </p:nvSpPr>
        <p:spPr/>
        <p:txBody>
          <a:bodyPr/>
          <a:lstStyle/>
          <a:p>
            <a:fld id="{A35FAA43-1D5C-9E4B-8CFD-2FDB0DDB3BF3}" type="slidenum">
              <a:rPr lang="en-US" smtClean="0"/>
              <a:t>‹#›</a:t>
            </a:fld>
            <a:endParaRPr lang="en-US"/>
          </a:p>
        </p:txBody>
      </p:sp>
    </p:spTree>
    <p:extLst>
      <p:ext uri="{BB962C8B-B14F-4D97-AF65-F5344CB8AC3E}">
        <p14:creationId xmlns:p14="http://schemas.microsoft.com/office/powerpoint/2010/main" val="4007166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54383-E46A-2A48-ABF0-A9BCB401EB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DD67B3-7D4C-474A-AB31-3EAB947262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77A162-69E1-F04B-BAE9-5FC87FE73B46}"/>
              </a:ext>
            </a:extLst>
          </p:cNvPr>
          <p:cNvSpPr>
            <a:spLocks noGrp="1"/>
          </p:cNvSpPr>
          <p:nvPr>
            <p:ph type="dt" sz="half" idx="10"/>
          </p:nvPr>
        </p:nvSpPr>
        <p:spPr/>
        <p:txBody>
          <a:bodyPr/>
          <a:lstStyle/>
          <a:p>
            <a:fld id="{4299A1E0-770A-EB46-A74A-A7DA10A46B2E}" type="datetimeFigureOut">
              <a:rPr lang="en-US" smtClean="0"/>
              <a:t>11/11/2020</a:t>
            </a:fld>
            <a:endParaRPr lang="en-US"/>
          </a:p>
        </p:txBody>
      </p:sp>
      <p:sp>
        <p:nvSpPr>
          <p:cNvPr id="5" name="Footer Placeholder 4">
            <a:extLst>
              <a:ext uri="{FF2B5EF4-FFF2-40B4-BE49-F238E27FC236}">
                <a16:creationId xmlns:a16="http://schemas.microsoft.com/office/drawing/2014/main" id="{D8537DF0-D439-C64B-8B33-D4902855D5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C08AD6-EDC4-794B-9DF6-9D5A502B88BB}"/>
              </a:ext>
            </a:extLst>
          </p:cNvPr>
          <p:cNvSpPr>
            <a:spLocks noGrp="1"/>
          </p:cNvSpPr>
          <p:nvPr>
            <p:ph type="sldNum" sz="quarter" idx="12"/>
          </p:nvPr>
        </p:nvSpPr>
        <p:spPr/>
        <p:txBody>
          <a:bodyPr/>
          <a:lstStyle/>
          <a:p>
            <a:fld id="{A35FAA43-1D5C-9E4B-8CFD-2FDB0DDB3BF3}" type="slidenum">
              <a:rPr lang="en-US" smtClean="0"/>
              <a:t>‹#›</a:t>
            </a:fld>
            <a:endParaRPr lang="en-US"/>
          </a:p>
        </p:txBody>
      </p:sp>
    </p:spTree>
    <p:extLst>
      <p:ext uri="{BB962C8B-B14F-4D97-AF65-F5344CB8AC3E}">
        <p14:creationId xmlns:p14="http://schemas.microsoft.com/office/powerpoint/2010/main" val="1585536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52EC9-3C41-5642-85FD-1A0AEDD349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4898AF-08D8-1F49-AB8E-806E8B8EB8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BD4999-B8DD-6E4B-9A2F-EA235ED47F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7D4C0D-F5D4-D440-B0B9-F5599BDC616F}"/>
              </a:ext>
            </a:extLst>
          </p:cNvPr>
          <p:cNvSpPr>
            <a:spLocks noGrp="1"/>
          </p:cNvSpPr>
          <p:nvPr>
            <p:ph type="dt" sz="half" idx="10"/>
          </p:nvPr>
        </p:nvSpPr>
        <p:spPr/>
        <p:txBody>
          <a:bodyPr/>
          <a:lstStyle/>
          <a:p>
            <a:fld id="{4299A1E0-770A-EB46-A74A-A7DA10A46B2E}" type="datetimeFigureOut">
              <a:rPr lang="en-US" smtClean="0"/>
              <a:t>11/11/2020</a:t>
            </a:fld>
            <a:endParaRPr lang="en-US"/>
          </a:p>
        </p:txBody>
      </p:sp>
      <p:sp>
        <p:nvSpPr>
          <p:cNvPr id="6" name="Footer Placeholder 5">
            <a:extLst>
              <a:ext uri="{FF2B5EF4-FFF2-40B4-BE49-F238E27FC236}">
                <a16:creationId xmlns:a16="http://schemas.microsoft.com/office/drawing/2014/main" id="{C22250B3-29BB-F746-B511-7A75A6F23F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C674E5-72D0-E44B-B278-55B5D52EF3DF}"/>
              </a:ext>
            </a:extLst>
          </p:cNvPr>
          <p:cNvSpPr>
            <a:spLocks noGrp="1"/>
          </p:cNvSpPr>
          <p:nvPr>
            <p:ph type="sldNum" sz="quarter" idx="12"/>
          </p:nvPr>
        </p:nvSpPr>
        <p:spPr/>
        <p:txBody>
          <a:bodyPr/>
          <a:lstStyle/>
          <a:p>
            <a:fld id="{A35FAA43-1D5C-9E4B-8CFD-2FDB0DDB3BF3}" type="slidenum">
              <a:rPr lang="en-US" smtClean="0"/>
              <a:t>‹#›</a:t>
            </a:fld>
            <a:endParaRPr lang="en-US"/>
          </a:p>
        </p:txBody>
      </p:sp>
    </p:spTree>
    <p:extLst>
      <p:ext uri="{BB962C8B-B14F-4D97-AF65-F5344CB8AC3E}">
        <p14:creationId xmlns:p14="http://schemas.microsoft.com/office/powerpoint/2010/main" val="1451124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5029A-FB71-B340-AAF6-648468CD2B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B94EA3-70E3-B14C-A3A7-3FB273E864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5D96A8-3F44-9B41-9411-0EBDA414E9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3C6918-019E-EB44-AD7C-B9A528A649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563D8C-2CA6-564C-856A-7A6DBCBC97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D8EC1B-F4F2-8448-89AF-8EAF68F26048}"/>
              </a:ext>
            </a:extLst>
          </p:cNvPr>
          <p:cNvSpPr>
            <a:spLocks noGrp="1"/>
          </p:cNvSpPr>
          <p:nvPr>
            <p:ph type="dt" sz="half" idx="10"/>
          </p:nvPr>
        </p:nvSpPr>
        <p:spPr/>
        <p:txBody>
          <a:bodyPr/>
          <a:lstStyle/>
          <a:p>
            <a:fld id="{4299A1E0-770A-EB46-A74A-A7DA10A46B2E}" type="datetimeFigureOut">
              <a:rPr lang="en-US" smtClean="0"/>
              <a:t>11/11/2020</a:t>
            </a:fld>
            <a:endParaRPr lang="en-US"/>
          </a:p>
        </p:txBody>
      </p:sp>
      <p:sp>
        <p:nvSpPr>
          <p:cNvPr id="8" name="Footer Placeholder 7">
            <a:extLst>
              <a:ext uri="{FF2B5EF4-FFF2-40B4-BE49-F238E27FC236}">
                <a16:creationId xmlns:a16="http://schemas.microsoft.com/office/drawing/2014/main" id="{ECEB7A04-570D-1B40-AF0B-7F0D9B8785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FB941C1-364C-3447-986A-E3D87ABE85F4}"/>
              </a:ext>
            </a:extLst>
          </p:cNvPr>
          <p:cNvSpPr>
            <a:spLocks noGrp="1"/>
          </p:cNvSpPr>
          <p:nvPr>
            <p:ph type="sldNum" sz="quarter" idx="12"/>
          </p:nvPr>
        </p:nvSpPr>
        <p:spPr/>
        <p:txBody>
          <a:bodyPr/>
          <a:lstStyle/>
          <a:p>
            <a:fld id="{A35FAA43-1D5C-9E4B-8CFD-2FDB0DDB3BF3}" type="slidenum">
              <a:rPr lang="en-US" smtClean="0"/>
              <a:t>‹#›</a:t>
            </a:fld>
            <a:endParaRPr lang="en-US"/>
          </a:p>
        </p:txBody>
      </p:sp>
    </p:spTree>
    <p:extLst>
      <p:ext uri="{BB962C8B-B14F-4D97-AF65-F5344CB8AC3E}">
        <p14:creationId xmlns:p14="http://schemas.microsoft.com/office/powerpoint/2010/main" val="183107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CC813-B6A2-9744-96CB-5DD08B12F1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3BA8E6-9A33-A04D-8171-533951CB979C}"/>
              </a:ext>
            </a:extLst>
          </p:cNvPr>
          <p:cNvSpPr>
            <a:spLocks noGrp="1"/>
          </p:cNvSpPr>
          <p:nvPr>
            <p:ph type="dt" sz="half" idx="10"/>
          </p:nvPr>
        </p:nvSpPr>
        <p:spPr/>
        <p:txBody>
          <a:bodyPr/>
          <a:lstStyle/>
          <a:p>
            <a:fld id="{4299A1E0-770A-EB46-A74A-A7DA10A46B2E}" type="datetimeFigureOut">
              <a:rPr lang="en-US" smtClean="0"/>
              <a:t>11/11/2020</a:t>
            </a:fld>
            <a:endParaRPr lang="en-US"/>
          </a:p>
        </p:txBody>
      </p:sp>
      <p:sp>
        <p:nvSpPr>
          <p:cNvPr id="4" name="Footer Placeholder 3">
            <a:extLst>
              <a:ext uri="{FF2B5EF4-FFF2-40B4-BE49-F238E27FC236}">
                <a16:creationId xmlns:a16="http://schemas.microsoft.com/office/drawing/2014/main" id="{F7270F1D-F88A-0142-A256-6BBA810226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638F7E-4C9E-5947-83C0-412893B3E081}"/>
              </a:ext>
            </a:extLst>
          </p:cNvPr>
          <p:cNvSpPr>
            <a:spLocks noGrp="1"/>
          </p:cNvSpPr>
          <p:nvPr>
            <p:ph type="sldNum" sz="quarter" idx="12"/>
          </p:nvPr>
        </p:nvSpPr>
        <p:spPr/>
        <p:txBody>
          <a:bodyPr/>
          <a:lstStyle/>
          <a:p>
            <a:fld id="{A35FAA43-1D5C-9E4B-8CFD-2FDB0DDB3BF3}" type="slidenum">
              <a:rPr lang="en-US" smtClean="0"/>
              <a:t>‹#›</a:t>
            </a:fld>
            <a:endParaRPr lang="en-US"/>
          </a:p>
        </p:txBody>
      </p:sp>
    </p:spTree>
    <p:extLst>
      <p:ext uri="{BB962C8B-B14F-4D97-AF65-F5344CB8AC3E}">
        <p14:creationId xmlns:p14="http://schemas.microsoft.com/office/powerpoint/2010/main" val="229544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A80043-939F-FD4E-8F09-636F21733CCC}"/>
              </a:ext>
            </a:extLst>
          </p:cNvPr>
          <p:cNvSpPr>
            <a:spLocks noGrp="1"/>
          </p:cNvSpPr>
          <p:nvPr>
            <p:ph type="dt" sz="half" idx="10"/>
          </p:nvPr>
        </p:nvSpPr>
        <p:spPr/>
        <p:txBody>
          <a:bodyPr/>
          <a:lstStyle/>
          <a:p>
            <a:fld id="{4299A1E0-770A-EB46-A74A-A7DA10A46B2E}" type="datetimeFigureOut">
              <a:rPr lang="en-US" smtClean="0"/>
              <a:t>11/11/2020</a:t>
            </a:fld>
            <a:endParaRPr lang="en-US"/>
          </a:p>
        </p:txBody>
      </p:sp>
      <p:sp>
        <p:nvSpPr>
          <p:cNvPr id="3" name="Footer Placeholder 2">
            <a:extLst>
              <a:ext uri="{FF2B5EF4-FFF2-40B4-BE49-F238E27FC236}">
                <a16:creationId xmlns:a16="http://schemas.microsoft.com/office/drawing/2014/main" id="{8F63A3B5-1A1D-1342-9A72-B50B191CA6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12DC6F7-09B5-7249-AC88-FB017FBD4491}"/>
              </a:ext>
            </a:extLst>
          </p:cNvPr>
          <p:cNvSpPr>
            <a:spLocks noGrp="1"/>
          </p:cNvSpPr>
          <p:nvPr>
            <p:ph type="sldNum" sz="quarter" idx="12"/>
          </p:nvPr>
        </p:nvSpPr>
        <p:spPr/>
        <p:txBody>
          <a:bodyPr/>
          <a:lstStyle/>
          <a:p>
            <a:fld id="{A35FAA43-1D5C-9E4B-8CFD-2FDB0DDB3BF3}" type="slidenum">
              <a:rPr lang="en-US" smtClean="0"/>
              <a:t>‹#›</a:t>
            </a:fld>
            <a:endParaRPr lang="en-US"/>
          </a:p>
        </p:txBody>
      </p:sp>
    </p:spTree>
    <p:extLst>
      <p:ext uri="{BB962C8B-B14F-4D97-AF65-F5344CB8AC3E}">
        <p14:creationId xmlns:p14="http://schemas.microsoft.com/office/powerpoint/2010/main" val="2064619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F84FA-E98D-A445-9BB3-5FDD2C4748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C66DFC-AC24-0C4C-9D9C-55B6FAC5A3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3CA88E-5CCA-A246-8A16-EB537CAC92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8518A7-FF5C-2242-90A1-AAD9FCA92095}"/>
              </a:ext>
            </a:extLst>
          </p:cNvPr>
          <p:cNvSpPr>
            <a:spLocks noGrp="1"/>
          </p:cNvSpPr>
          <p:nvPr>
            <p:ph type="dt" sz="half" idx="10"/>
          </p:nvPr>
        </p:nvSpPr>
        <p:spPr/>
        <p:txBody>
          <a:bodyPr/>
          <a:lstStyle/>
          <a:p>
            <a:fld id="{4299A1E0-770A-EB46-A74A-A7DA10A46B2E}" type="datetimeFigureOut">
              <a:rPr lang="en-US" smtClean="0"/>
              <a:t>11/11/2020</a:t>
            </a:fld>
            <a:endParaRPr lang="en-US"/>
          </a:p>
        </p:txBody>
      </p:sp>
      <p:sp>
        <p:nvSpPr>
          <p:cNvPr id="6" name="Footer Placeholder 5">
            <a:extLst>
              <a:ext uri="{FF2B5EF4-FFF2-40B4-BE49-F238E27FC236}">
                <a16:creationId xmlns:a16="http://schemas.microsoft.com/office/drawing/2014/main" id="{45EB7D34-9D9F-DA4D-A577-9F719D61DE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ACC245-CB8C-9743-B18E-AE6C0858B96B}"/>
              </a:ext>
            </a:extLst>
          </p:cNvPr>
          <p:cNvSpPr>
            <a:spLocks noGrp="1"/>
          </p:cNvSpPr>
          <p:nvPr>
            <p:ph type="sldNum" sz="quarter" idx="12"/>
          </p:nvPr>
        </p:nvSpPr>
        <p:spPr/>
        <p:txBody>
          <a:bodyPr/>
          <a:lstStyle/>
          <a:p>
            <a:fld id="{A35FAA43-1D5C-9E4B-8CFD-2FDB0DDB3BF3}" type="slidenum">
              <a:rPr lang="en-US" smtClean="0"/>
              <a:t>‹#›</a:t>
            </a:fld>
            <a:endParaRPr lang="en-US"/>
          </a:p>
        </p:txBody>
      </p:sp>
    </p:spTree>
    <p:extLst>
      <p:ext uri="{BB962C8B-B14F-4D97-AF65-F5344CB8AC3E}">
        <p14:creationId xmlns:p14="http://schemas.microsoft.com/office/powerpoint/2010/main" val="180664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77C9E-A55F-6D4A-9255-E39AF5DAE3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D8FE69-5815-4049-BE82-72D5C98D15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8D643E-16A3-0648-A9E5-D615BB5FF8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5F2813-7C19-CC47-9F9E-73F6A545B308}"/>
              </a:ext>
            </a:extLst>
          </p:cNvPr>
          <p:cNvSpPr>
            <a:spLocks noGrp="1"/>
          </p:cNvSpPr>
          <p:nvPr>
            <p:ph type="dt" sz="half" idx="10"/>
          </p:nvPr>
        </p:nvSpPr>
        <p:spPr/>
        <p:txBody>
          <a:bodyPr/>
          <a:lstStyle/>
          <a:p>
            <a:fld id="{4299A1E0-770A-EB46-A74A-A7DA10A46B2E}" type="datetimeFigureOut">
              <a:rPr lang="en-US" smtClean="0"/>
              <a:t>11/11/2020</a:t>
            </a:fld>
            <a:endParaRPr lang="en-US"/>
          </a:p>
        </p:txBody>
      </p:sp>
      <p:sp>
        <p:nvSpPr>
          <p:cNvPr id="6" name="Footer Placeholder 5">
            <a:extLst>
              <a:ext uri="{FF2B5EF4-FFF2-40B4-BE49-F238E27FC236}">
                <a16:creationId xmlns:a16="http://schemas.microsoft.com/office/drawing/2014/main" id="{176F9E3C-71AA-D34E-AB79-7407E2BEE6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58A1A1-506F-244D-9836-88337E496075}"/>
              </a:ext>
            </a:extLst>
          </p:cNvPr>
          <p:cNvSpPr>
            <a:spLocks noGrp="1"/>
          </p:cNvSpPr>
          <p:nvPr>
            <p:ph type="sldNum" sz="quarter" idx="12"/>
          </p:nvPr>
        </p:nvSpPr>
        <p:spPr/>
        <p:txBody>
          <a:bodyPr/>
          <a:lstStyle/>
          <a:p>
            <a:fld id="{A35FAA43-1D5C-9E4B-8CFD-2FDB0DDB3BF3}" type="slidenum">
              <a:rPr lang="en-US" smtClean="0"/>
              <a:t>‹#›</a:t>
            </a:fld>
            <a:endParaRPr lang="en-US"/>
          </a:p>
        </p:txBody>
      </p:sp>
    </p:spTree>
    <p:extLst>
      <p:ext uri="{BB962C8B-B14F-4D97-AF65-F5344CB8AC3E}">
        <p14:creationId xmlns:p14="http://schemas.microsoft.com/office/powerpoint/2010/main" val="4067109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1B7D45-63BA-B64E-BE76-39F977A5F6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C24AB6-7FC2-934B-864B-7AE265D2F9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FBC9B0-D56E-E84C-B1F9-9D5CA43C48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9A1E0-770A-EB46-A74A-A7DA10A46B2E}" type="datetimeFigureOut">
              <a:rPr lang="en-US" smtClean="0"/>
              <a:t>11/11/2020</a:t>
            </a:fld>
            <a:endParaRPr lang="en-US"/>
          </a:p>
        </p:txBody>
      </p:sp>
      <p:sp>
        <p:nvSpPr>
          <p:cNvPr id="5" name="Footer Placeholder 4">
            <a:extLst>
              <a:ext uri="{FF2B5EF4-FFF2-40B4-BE49-F238E27FC236}">
                <a16:creationId xmlns:a16="http://schemas.microsoft.com/office/drawing/2014/main" id="{E0C0433C-F5E4-3E4F-B0A5-C27A8C6271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1C27526-011B-AC4E-A47E-A2F6029DE6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FAA43-1D5C-9E4B-8CFD-2FDB0DDB3BF3}" type="slidenum">
              <a:rPr lang="en-US" smtClean="0"/>
              <a:t>‹#›</a:t>
            </a:fld>
            <a:endParaRPr lang="en-US"/>
          </a:p>
        </p:txBody>
      </p:sp>
    </p:spTree>
    <p:extLst>
      <p:ext uri="{BB962C8B-B14F-4D97-AF65-F5344CB8AC3E}">
        <p14:creationId xmlns:p14="http://schemas.microsoft.com/office/powerpoint/2010/main" val="1791963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creenshot&#10;&#10;Description automatically generated">
            <a:extLst>
              <a:ext uri="{FF2B5EF4-FFF2-40B4-BE49-F238E27FC236}">
                <a16:creationId xmlns:a16="http://schemas.microsoft.com/office/drawing/2014/main" id="{0385887D-2895-4042-B89A-84FB50AF735E}"/>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96EBCDEF-60F4-B246-9E4A-452F1FD20DB4}"/>
              </a:ext>
            </a:extLst>
          </p:cNvPr>
          <p:cNvSpPr txBox="1"/>
          <p:nvPr/>
        </p:nvSpPr>
        <p:spPr>
          <a:xfrm>
            <a:off x="584463" y="2469693"/>
            <a:ext cx="11375970" cy="1569660"/>
          </a:xfrm>
          <a:prstGeom prst="rect">
            <a:avLst/>
          </a:prstGeom>
          <a:noFill/>
        </p:spPr>
        <p:txBody>
          <a:bodyPr wrap="square" rtlCol="0">
            <a:spAutoFit/>
          </a:bodyPr>
          <a:lstStyle/>
          <a:p>
            <a:pPr algn="ctr"/>
            <a:r>
              <a:rPr lang="en-US" sz="4800" b="1" i="1" dirty="0">
                <a:solidFill>
                  <a:srgbClr val="0070C0"/>
                </a:solidFill>
              </a:rPr>
              <a:t>Creating an entrepreneurial ecosystem as a structural imperative for the CASU model.</a:t>
            </a:r>
          </a:p>
        </p:txBody>
      </p:sp>
    </p:spTree>
    <p:extLst>
      <p:ext uri="{BB962C8B-B14F-4D97-AF65-F5344CB8AC3E}">
        <p14:creationId xmlns:p14="http://schemas.microsoft.com/office/powerpoint/2010/main" val="2186629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27D3692-CC12-5142-8F3E-8189428C346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b="1" dirty="0">
                <a:solidFill>
                  <a:schemeClr val="accent6"/>
                </a:solidFill>
                <a:latin typeface="Eras Bold ITC" panose="020B0907030504020204" pitchFamily="34" charset="0"/>
              </a:rPr>
              <a:t>The Facilitating Our Future Series</a:t>
            </a:r>
          </a:p>
        </p:txBody>
      </p:sp>
      <p:graphicFrame>
        <p:nvGraphicFramePr>
          <p:cNvPr id="9" name="Content Placeholder 8">
            <a:extLst>
              <a:ext uri="{FF2B5EF4-FFF2-40B4-BE49-F238E27FC236}">
                <a16:creationId xmlns:a16="http://schemas.microsoft.com/office/drawing/2014/main" id="{7619B6E1-611A-4F3F-9291-7E43E60EB8B2}"/>
              </a:ext>
            </a:extLst>
          </p:cNvPr>
          <p:cNvGraphicFramePr>
            <a:graphicFrameLocks noGrp="1"/>
          </p:cNvGraphicFramePr>
          <p:nvPr>
            <p:ph idx="1"/>
            <p:extLst>
              <p:ext uri="{D42A27DB-BD31-4B8C-83A1-F6EECF244321}">
                <p14:modId xmlns:p14="http://schemas.microsoft.com/office/powerpoint/2010/main" val="2053467025"/>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1847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27D3692-CC12-5142-8F3E-8189428C346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b="1" dirty="0">
                <a:solidFill>
                  <a:schemeClr val="accent6"/>
                </a:solidFill>
                <a:latin typeface="Eras Bold ITC" panose="020B0907030504020204" pitchFamily="34" charset="0"/>
              </a:rPr>
              <a:t>The Facilitating Our Future Series</a:t>
            </a:r>
          </a:p>
        </p:txBody>
      </p:sp>
      <p:graphicFrame>
        <p:nvGraphicFramePr>
          <p:cNvPr id="9" name="Content Placeholder 8">
            <a:extLst>
              <a:ext uri="{FF2B5EF4-FFF2-40B4-BE49-F238E27FC236}">
                <a16:creationId xmlns:a16="http://schemas.microsoft.com/office/drawing/2014/main" id="{7619B6E1-611A-4F3F-9291-7E43E60EB8B2}"/>
              </a:ext>
            </a:extLst>
          </p:cNvPr>
          <p:cNvGraphicFramePr>
            <a:graphicFrameLocks noGrp="1"/>
          </p:cNvGraphicFramePr>
          <p:nvPr>
            <p:ph idx="1"/>
            <p:extLst>
              <p:ext uri="{D42A27DB-BD31-4B8C-83A1-F6EECF244321}">
                <p14:modId xmlns:p14="http://schemas.microsoft.com/office/powerpoint/2010/main" val="4234084487"/>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74430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27D3692-CC12-5142-8F3E-8189428C346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b="1" dirty="0">
                <a:solidFill>
                  <a:schemeClr val="accent6"/>
                </a:solidFill>
                <a:latin typeface="Eras Bold ITC" panose="020B0907030504020204" pitchFamily="34" charset="0"/>
              </a:rPr>
              <a:t>The Facilitating Our Future Series</a:t>
            </a:r>
          </a:p>
        </p:txBody>
      </p:sp>
      <p:graphicFrame>
        <p:nvGraphicFramePr>
          <p:cNvPr id="9" name="Content Placeholder 8">
            <a:extLst>
              <a:ext uri="{FF2B5EF4-FFF2-40B4-BE49-F238E27FC236}">
                <a16:creationId xmlns:a16="http://schemas.microsoft.com/office/drawing/2014/main" id="{7619B6E1-611A-4F3F-9291-7E43E60EB8B2}"/>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36530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27D3692-CC12-5142-8F3E-8189428C346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b="1" dirty="0">
                <a:solidFill>
                  <a:schemeClr val="accent6"/>
                </a:solidFill>
                <a:latin typeface="Eras Bold ITC" panose="020B0907030504020204" pitchFamily="34" charset="0"/>
              </a:rPr>
              <a:t>The Facilitating Our Future Series</a:t>
            </a:r>
          </a:p>
        </p:txBody>
      </p:sp>
      <p:graphicFrame>
        <p:nvGraphicFramePr>
          <p:cNvPr id="9" name="Content Placeholder 8">
            <a:extLst>
              <a:ext uri="{FF2B5EF4-FFF2-40B4-BE49-F238E27FC236}">
                <a16:creationId xmlns:a16="http://schemas.microsoft.com/office/drawing/2014/main" id="{7619B6E1-611A-4F3F-9291-7E43E60EB8B2}"/>
              </a:ext>
            </a:extLst>
          </p:cNvPr>
          <p:cNvGraphicFramePr>
            <a:graphicFrameLocks noGrp="1"/>
          </p:cNvGraphicFramePr>
          <p:nvPr>
            <p:ph idx="1"/>
            <p:extLst>
              <p:ext uri="{D42A27DB-BD31-4B8C-83A1-F6EECF244321}">
                <p14:modId xmlns:p14="http://schemas.microsoft.com/office/powerpoint/2010/main" val="2096662774"/>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9101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27D3692-CC12-5142-8F3E-8189428C346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b="1" dirty="0">
                <a:solidFill>
                  <a:schemeClr val="accent6"/>
                </a:solidFill>
                <a:latin typeface="Eras Bold ITC" panose="020B0907030504020204" pitchFamily="34" charset="0"/>
              </a:rPr>
              <a:t>The Facilitating Our Future Series</a:t>
            </a:r>
          </a:p>
        </p:txBody>
      </p:sp>
      <p:graphicFrame>
        <p:nvGraphicFramePr>
          <p:cNvPr id="9" name="Content Placeholder 8">
            <a:extLst>
              <a:ext uri="{FF2B5EF4-FFF2-40B4-BE49-F238E27FC236}">
                <a16:creationId xmlns:a16="http://schemas.microsoft.com/office/drawing/2014/main" id="{7619B6E1-611A-4F3F-9291-7E43E60EB8B2}"/>
              </a:ext>
            </a:extLst>
          </p:cNvPr>
          <p:cNvGraphicFramePr>
            <a:graphicFrameLocks noGrp="1"/>
          </p:cNvGraphicFramePr>
          <p:nvPr>
            <p:ph idx="1"/>
            <p:extLst>
              <p:ext uri="{D42A27DB-BD31-4B8C-83A1-F6EECF244321}">
                <p14:modId xmlns:p14="http://schemas.microsoft.com/office/powerpoint/2010/main" val="875353970"/>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10071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27D3692-CC12-5142-8F3E-8189428C346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b="1" dirty="0">
                <a:solidFill>
                  <a:schemeClr val="accent6"/>
                </a:solidFill>
                <a:latin typeface="Eras Bold ITC" panose="020B0907030504020204" pitchFamily="34" charset="0"/>
              </a:rPr>
              <a:t>The Facilitating Our Future Series</a:t>
            </a:r>
          </a:p>
        </p:txBody>
      </p:sp>
      <p:graphicFrame>
        <p:nvGraphicFramePr>
          <p:cNvPr id="9" name="Content Placeholder 8">
            <a:extLst>
              <a:ext uri="{FF2B5EF4-FFF2-40B4-BE49-F238E27FC236}">
                <a16:creationId xmlns:a16="http://schemas.microsoft.com/office/drawing/2014/main" id="{7619B6E1-611A-4F3F-9291-7E43E60EB8B2}"/>
              </a:ext>
            </a:extLst>
          </p:cNvPr>
          <p:cNvGraphicFramePr>
            <a:graphicFrameLocks noGrp="1"/>
          </p:cNvGraphicFramePr>
          <p:nvPr>
            <p:ph idx="1"/>
            <p:extLst>
              <p:ext uri="{D42A27DB-BD31-4B8C-83A1-F6EECF244321}">
                <p14:modId xmlns:p14="http://schemas.microsoft.com/office/powerpoint/2010/main" val="2526176063"/>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5235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27D3692-CC12-5142-8F3E-8189428C346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b="1" dirty="0">
                <a:solidFill>
                  <a:schemeClr val="accent6"/>
                </a:solidFill>
                <a:latin typeface="Eras Bold ITC" panose="020B0907030504020204" pitchFamily="34" charset="0"/>
              </a:rPr>
              <a:t>The Facilitating Our Future Series</a:t>
            </a:r>
          </a:p>
        </p:txBody>
      </p:sp>
      <p:graphicFrame>
        <p:nvGraphicFramePr>
          <p:cNvPr id="9" name="Content Placeholder 8">
            <a:extLst>
              <a:ext uri="{FF2B5EF4-FFF2-40B4-BE49-F238E27FC236}">
                <a16:creationId xmlns:a16="http://schemas.microsoft.com/office/drawing/2014/main" id="{7619B6E1-611A-4F3F-9291-7E43E60EB8B2}"/>
              </a:ext>
            </a:extLst>
          </p:cNvPr>
          <p:cNvGraphicFramePr>
            <a:graphicFrameLocks noGrp="1"/>
          </p:cNvGraphicFramePr>
          <p:nvPr>
            <p:ph idx="1"/>
            <p:extLst>
              <p:ext uri="{D42A27DB-BD31-4B8C-83A1-F6EECF244321}">
                <p14:modId xmlns:p14="http://schemas.microsoft.com/office/powerpoint/2010/main" val="1873299937"/>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82866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27D3692-CC12-5142-8F3E-8189428C346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b="1" dirty="0">
                <a:solidFill>
                  <a:schemeClr val="accent6"/>
                </a:solidFill>
                <a:latin typeface="Eras Bold ITC" panose="020B0907030504020204" pitchFamily="34" charset="0"/>
              </a:rPr>
              <a:t>The Facilitating Our Future Series</a:t>
            </a:r>
          </a:p>
        </p:txBody>
      </p:sp>
      <p:graphicFrame>
        <p:nvGraphicFramePr>
          <p:cNvPr id="7" name="Content Placeholder 6">
            <a:extLst>
              <a:ext uri="{FF2B5EF4-FFF2-40B4-BE49-F238E27FC236}">
                <a16:creationId xmlns:a16="http://schemas.microsoft.com/office/drawing/2014/main" id="{3D447C1D-6CBA-4AD2-B6A2-741B91B1EB77}"/>
              </a:ext>
            </a:extLst>
          </p:cNvPr>
          <p:cNvGraphicFramePr>
            <a:graphicFrameLocks noGrp="1"/>
          </p:cNvGraphicFramePr>
          <p:nvPr>
            <p:ph idx="1"/>
            <p:extLst>
              <p:ext uri="{D42A27DB-BD31-4B8C-83A1-F6EECF244321}">
                <p14:modId xmlns:p14="http://schemas.microsoft.com/office/powerpoint/2010/main" val="3816413604"/>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26600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27D3692-CC12-5142-8F3E-8189428C346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b="1" dirty="0">
                <a:solidFill>
                  <a:schemeClr val="accent6"/>
                </a:solidFill>
                <a:latin typeface="Eras Bold ITC" panose="020B0907030504020204" pitchFamily="34" charset="0"/>
              </a:rPr>
              <a:t>The Facilitating Our Future Series</a:t>
            </a:r>
          </a:p>
        </p:txBody>
      </p:sp>
      <p:graphicFrame>
        <p:nvGraphicFramePr>
          <p:cNvPr id="7" name="Content Placeholder 6">
            <a:extLst>
              <a:ext uri="{FF2B5EF4-FFF2-40B4-BE49-F238E27FC236}">
                <a16:creationId xmlns:a16="http://schemas.microsoft.com/office/drawing/2014/main" id="{3D447C1D-6CBA-4AD2-B6A2-741B91B1EB77}"/>
              </a:ext>
            </a:extLst>
          </p:cNvPr>
          <p:cNvGraphicFramePr>
            <a:graphicFrameLocks noGrp="1"/>
          </p:cNvGraphicFramePr>
          <p:nvPr>
            <p:ph idx="1"/>
            <p:extLst>
              <p:ext uri="{D42A27DB-BD31-4B8C-83A1-F6EECF244321}">
                <p14:modId xmlns:p14="http://schemas.microsoft.com/office/powerpoint/2010/main" val="1194054351"/>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41081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27D3692-CC12-5142-8F3E-8189428C346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b="1" dirty="0">
                <a:solidFill>
                  <a:schemeClr val="accent6"/>
                </a:solidFill>
                <a:latin typeface="Eras Bold ITC" panose="020B0907030504020204" pitchFamily="34" charset="0"/>
              </a:rPr>
              <a:t>The Facilitating Our Future Series</a:t>
            </a:r>
          </a:p>
        </p:txBody>
      </p:sp>
      <p:graphicFrame>
        <p:nvGraphicFramePr>
          <p:cNvPr id="7" name="Content Placeholder 6">
            <a:extLst>
              <a:ext uri="{FF2B5EF4-FFF2-40B4-BE49-F238E27FC236}">
                <a16:creationId xmlns:a16="http://schemas.microsoft.com/office/drawing/2014/main" id="{3D447C1D-6CBA-4AD2-B6A2-741B91B1EB77}"/>
              </a:ext>
            </a:extLst>
          </p:cNvPr>
          <p:cNvGraphicFramePr>
            <a:graphicFrameLocks noGrp="1"/>
          </p:cNvGraphicFramePr>
          <p:nvPr>
            <p:ph idx="1"/>
            <p:extLst>
              <p:ext uri="{D42A27DB-BD31-4B8C-83A1-F6EECF244321}">
                <p14:modId xmlns:p14="http://schemas.microsoft.com/office/powerpoint/2010/main" val="229032612"/>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56496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27D3692-CC12-5142-8F3E-8189428C346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b="1" dirty="0">
                <a:solidFill>
                  <a:schemeClr val="accent6"/>
                </a:solidFill>
                <a:latin typeface="Eras Bold ITC" panose="020B0907030504020204" pitchFamily="34" charset="0"/>
              </a:rPr>
              <a:t>The Facilitating Our Future Series</a:t>
            </a:r>
          </a:p>
        </p:txBody>
      </p:sp>
      <p:sp>
        <p:nvSpPr>
          <p:cNvPr id="5" name="Content Placeholder 4"/>
          <p:cNvSpPr>
            <a:spLocks noGrp="1"/>
          </p:cNvSpPr>
          <p:nvPr>
            <p:ph idx="1"/>
          </p:nvPr>
        </p:nvSpPr>
        <p:spPr>
          <a:xfrm>
            <a:off x="838200" y="1825625"/>
            <a:ext cx="10515600" cy="4168775"/>
          </a:xfrm>
        </p:spPr>
        <p:txBody>
          <a:bodyPr>
            <a:normAutofit fontScale="85000" lnSpcReduction="20000"/>
          </a:bodyPr>
          <a:lstStyle/>
          <a:p>
            <a:r>
              <a:rPr lang="en-US" sz="3600" b="1" dirty="0" err="1">
                <a:solidFill>
                  <a:srgbClr val="0070C0"/>
                </a:solidFill>
              </a:rPr>
              <a:t>StartUP</a:t>
            </a:r>
            <a:r>
              <a:rPr lang="en-US" sz="3600" b="1" dirty="0">
                <a:solidFill>
                  <a:srgbClr val="0070C0"/>
                </a:solidFill>
              </a:rPr>
              <a:t> enterprises and small businesses are at the core of the economic vitality of the Coastal Bend Region of Texas.</a:t>
            </a:r>
            <a:br>
              <a:rPr lang="en-US" sz="3600" b="1" dirty="0">
                <a:solidFill>
                  <a:srgbClr val="0070C0"/>
                </a:solidFill>
              </a:rPr>
            </a:br>
            <a:endParaRPr lang="en-US" sz="3600" b="1" dirty="0">
              <a:solidFill>
                <a:srgbClr val="0070C0"/>
              </a:solidFill>
            </a:endParaRPr>
          </a:p>
          <a:p>
            <a:r>
              <a:rPr lang="en-US" sz="3600" b="1" dirty="0">
                <a:solidFill>
                  <a:srgbClr val="0070C0"/>
                </a:solidFill>
              </a:rPr>
              <a:t>The “Communities As Start UP” (CASU) effort is an energy, activity, and innovation project that is designed to assist Rockport-Fulton as the community continues to emerge from Hurricane Harvey and the Covid-19 pandemic.</a:t>
            </a:r>
            <a:br>
              <a:rPr lang="en-US" sz="3600" b="1" dirty="0">
                <a:solidFill>
                  <a:srgbClr val="0070C0"/>
                </a:solidFill>
              </a:rPr>
            </a:br>
            <a:endParaRPr lang="en-US" sz="3600" b="1" dirty="0">
              <a:solidFill>
                <a:srgbClr val="0070C0"/>
              </a:solidFill>
            </a:endParaRPr>
          </a:p>
          <a:p>
            <a:r>
              <a:rPr lang="en-US" sz="3600" b="1" dirty="0">
                <a:solidFill>
                  <a:srgbClr val="0070C0"/>
                </a:solidFill>
              </a:rPr>
              <a:t>The core of the CASU program is to provide the community (as a whole) with the support to promote a robust entrepreneurial ecosystem.</a:t>
            </a:r>
            <a:endParaRPr lang="en-US" sz="2900" dirty="0">
              <a:solidFill>
                <a:srgbClr val="0070C0"/>
              </a:solidFill>
            </a:endParaRPr>
          </a:p>
        </p:txBody>
      </p:sp>
    </p:spTree>
    <p:extLst>
      <p:ext uri="{BB962C8B-B14F-4D97-AF65-F5344CB8AC3E}">
        <p14:creationId xmlns:p14="http://schemas.microsoft.com/office/powerpoint/2010/main" val="3123945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27D3692-CC12-5142-8F3E-8189428C346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b="1" dirty="0">
                <a:solidFill>
                  <a:schemeClr val="accent6"/>
                </a:solidFill>
                <a:latin typeface="Eras Bold ITC" panose="020B0907030504020204" pitchFamily="34" charset="0"/>
              </a:rPr>
              <a:t>The Facilitating Our Future Series</a:t>
            </a:r>
          </a:p>
        </p:txBody>
      </p:sp>
      <p:graphicFrame>
        <p:nvGraphicFramePr>
          <p:cNvPr id="7" name="Content Placeholder 6">
            <a:extLst>
              <a:ext uri="{FF2B5EF4-FFF2-40B4-BE49-F238E27FC236}">
                <a16:creationId xmlns:a16="http://schemas.microsoft.com/office/drawing/2014/main" id="{3D447C1D-6CBA-4AD2-B6A2-741B91B1EB77}"/>
              </a:ext>
            </a:extLst>
          </p:cNvPr>
          <p:cNvGraphicFramePr>
            <a:graphicFrameLocks noGrp="1"/>
          </p:cNvGraphicFramePr>
          <p:nvPr>
            <p:ph idx="1"/>
            <p:extLst>
              <p:ext uri="{D42A27DB-BD31-4B8C-83A1-F6EECF244321}">
                <p14:modId xmlns:p14="http://schemas.microsoft.com/office/powerpoint/2010/main" val="3778481937"/>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1206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27D3692-CC12-5142-8F3E-8189428C346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b="1" dirty="0">
                <a:solidFill>
                  <a:schemeClr val="accent6"/>
                </a:solidFill>
                <a:latin typeface="Eras Bold ITC" panose="020B0907030504020204" pitchFamily="34" charset="0"/>
              </a:rPr>
              <a:t>The Facilitating Our Future Series</a:t>
            </a:r>
          </a:p>
        </p:txBody>
      </p:sp>
      <p:graphicFrame>
        <p:nvGraphicFramePr>
          <p:cNvPr id="7" name="Content Placeholder 6">
            <a:extLst>
              <a:ext uri="{FF2B5EF4-FFF2-40B4-BE49-F238E27FC236}">
                <a16:creationId xmlns:a16="http://schemas.microsoft.com/office/drawing/2014/main" id="{3D447C1D-6CBA-4AD2-B6A2-741B91B1EB77}"/>
              </a:ext>
            </a:extLst>
          </p:cNvPr>
          <p:cNvGraphicFramePr>
            <a:graphicFrameLocks noGrp="1"/>
          </p:cNvGraphicFramePr>
          <p:nvPr>
            <p:ph idx="1"/>
            <p:extLst>
              <p:ext uri="{D42A27DB-BD31-4B8C-83A1-F6EECF244321}">
                <p14:modId xmlns:p14="http://schemas.microsoft.com/office/powerpoint/2010/main" val="2855482248"/>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97707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27D3692-CC12-5142-8F3E-8189428C346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b="1" dirty="0">
                <a:solidFill>
                  <a:schemeClr val="accent6"/>
                </a:solidFill>
                <a:latin typeface="Eras Bold ITC" panose="020B0907030504020204" pitchFamily="34" charset="0"/>
              </a:rPr>
              <a:t>The Facilitating Our Future Series</a:t>
            </a:r>
          </a:p>
        </p:txBody>
      </p:sp>
      <p:graphicFrame>
        <p:nvGraphicFramePr>
          <p:cNvPr id="7" name="Content Placeholder 6">
            <a:extLst>
              <a:ext uri="{FF2B5EF4-FFF2-40B4-BE49-F238E27FC236}">
                <a16:creationId xmlns:a16="http://schemas.microsoft.com/office/drawing/2014/main" id="{3D447C1D-6CBA-4AD2-B6A2-741B91B1EB77}"/>
              </a:ext>
            </a:extLst>
          </p:cNvPr>
          <p:cNvGraphicFramePr>
            <a:graphicFrameLocks noGrp="1"/>
          </p:cNvGraphicFramePr>
          <p:nvPr>
            <p:ph idx="1"/>
            <p:extLst>
              <p:ext uri="{D42A27DB-BD31-4B8C-83A1-F6EECF244321}">
                <p14:modId xmlns:p14="http://schemas.microsoft.com/office/powerpoint/2010/main" val="2409541661"/>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25615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27D3692-CC12-5142-8F3E-8189428C346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b="1" dirty="0">
                <a:solidFill>
                  <a:schemeClr val="accent6"/>
                </a:solidFill>
                <a:latin typeface="Eras Bold ITC" panose="020B0907030504020204" pitchFamily="34" charset="0"/>
              </a:rPr>
              <a:t>The Facilitating Our Future Series</a:t>
            </a:r>
          </a:p>
        </p:txBody>
      </p:sp>
      <p:graphicFrame>
        <p:nvGraphicFramePr>
          <p:cNvPr id="7" name="Content Placeholder 6">
            <a:extLst>
              <a:ext uri="{FF2B5EF4-FFF2-40B4-BE49-F238E27FC236}">
                <a16:creationId xmlns:a16="http://schemas.microsoft.com/office/drawing/2014/main" id="{3D447C1D-6CBA-4AD2-B6A2-741B91B1EB77}"/>
              </a:ext>
            </a:extLst>
          </p:cNvPr>
          <p:cNvGraphicFramePr>
            <a:graphicFrameLocks noGrp="1"/>
          </p:cNvGraphicFramePr>
          <p:nvPr>
            <p:ph idx="1"/>
            <p:extLst>
              <p:ext uri="{D42A27DB-BD31-4B8C-83A1-F6EECF244321}">
                <p14:modId xmlns:p14="http://schemas.microsoft.com/office/powerpoint/2010/main" val="2000673739"/>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78371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27D3692-CC12-5142-8F3E-8189428C346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b="1" dirty="0">
                <a:solidFill>
                  <a:schemeClr val="accent6"/>
                </a:solidFill>
                <a:latin typeface="Eras Bold ITC" panose="020B0907030504020204" pitchFamily="34" charset="0"/>
              </a:rPr>
              <a:t>The Facilitating Our Future Series</a:t>
            </a:r>
          </a:p>
        </p:txBody>
      </p:sp>
      <p:graphicFrame>
        <p:nvGraphicFramePr>
          <p:cNvPr id="7" name="Content Placeholder 6">
            <a:extLst>
              <a:ext uri="{FF2B5EF4-FFF2-40B4-BE49-F238E27FC236}">
                <a16:creationId xmlns:a16="http://schemas.microsoft.com/office/drawing/2014/main" id="{3D447C1D-6CBA-4AD2-B6A2-741B91B1EB77}"/>
              </a:ext>
            </a:extLst>
          </p:cNvPr>
          <p:cNvGraphicFramePr>
            <a:graphicFrameLocks noGrp="1"/>
          </p:cNvGraphicFramePr>
          <p:nvPr>
            <p:ph idx="1"/>
            <p:extLst>
              <p:ext uri="{D42A27DB-BD31-4B8C-83A1-F6EECF244321}">
                <p14:modId xmlns:p14="http://schemas.microsoft.com/office/powerpoint/2010/main" val="4262222024"/>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6341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27D3692-CC12-5142-8F3E-8189428C346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b="1" dirty="0">
                <a:solidFill>
                  <a:schemeClr val="accent6"/>
                </a:solidFill>
                <a:latin typeface="Eras Bold ITC" panose="020B0907030504020204" pitchFamily="34" charset="0"/>
              </a:rPr>
              <a:t>The Facilitating Our Future Series</a:t>
            </a:r>
          </a:p>
        </p:txBody>
      </p:sp>
      <p:sp>
        <p:nvSpPr>
          <p:cNvPr id="6" name="Content Placeholder 5">
            <a:extLst>
              <a:ext uri="{FF2B5EF4-FFF2-40B4-BE49-F238E27FC236}">
                <a16:creationId xmlns:a16="http://schemas.microsoft.com/office/drawing/2014/main" id="{220617EB-8AE1-4DFD-BBE5-8F14047227B8}"/>
              </a:ext>
            </a:extLst>
          </p:cNvPr>
          <p:cNvSpPr>
            <a:spLocks noGrp="1"/>
          </p:cNvSpPr>
          <p:nvPr>
            <p:ph idx="1"/>
          </p:nvPr>
        </p:nvSpPr>
        <p:spPr/>
        <p:txBody>
          <a:bodyPr>
            <a:normAutofit lnSpcReduction="10000"/>
          </a:bodyPr>
          <a:lstStyle/>
          <a:p>
            <a:r>
              <a:rPr lang="en-US" dirty="0">
                <a:solidFill>
                  <a:srgbClr val="0070C0"/>
                </a:solidFill>
              </a:rPr>
              <a:t>Recommendations for Entrepreneurial Ecosystem Exploration</a:t>
            </a:r>
          </a:p>
          <a:p>
            <a:pPr lvl="1"/>
            <a:r>
              <a:rPr lang="en-US" dirty="0">
                <a:solidFill>
                  <a:srgbClr val="0070C0"/>
                </a:solidFill>
              </a:rPr>
              <a:t>Explore the extent to which the institutions aligned, appreciated, and effective for the growth of the entrepreneurial ecosystem.</a:t>
            </a:r>
          </a:p>
          <a:p>
            <a:pPr lvl="1"/>
            <a:r>
              <a:rPr lang="en-US" dirty="0">
                <a:solidFill>
                  <a:srgbClr val="0070C0"/>
                </a:solidFill>
              </a:rPr>
              <a:t>Establish a short-medium-and long-range assessment for determining the best ways to enhance the availability and exploitation of public resources to support the entrepreneurial ecosystem.</a:t>
            </a:r>
          </a:p>
          <a:p>
            <a:pPr lvl="1"/>
            <a:r>
              <a:rPr lang="en-US" dirty="0">
                <a:solidFill>
                  <a:srgbClr val="0070C0"/>
                </a:solidFill>
              </a:rPr>
              <a:t>Perform a long-range market assessment of the demander to determine the sufficiency of size, accessibility, differentiation, and responsiveness to product offerings to focus on the most sustainable within the entrepreneurial ecosystem?</a:t>
            </a:r>
          </a:p>
          <a:p>
            <a:pPr lvl="1"/>
            <a:r>
              <a:rPr lang="en-US" dirty="0">
                <a:solidFill>
                  <a:srgbClr val="0070C0"/>
                </a:solidFill>
              </a:rPr>
              <a:t>Determine whether the existing businesses mis is purposefully unified, complementary, diverse, and stable to secure the prosperity of the entrepreneurial ecosystem?</a:t>
            </a:r>
          </a:p>
        </p:txBody>
      </p:sp>
    </p:spTree>
    <p:extLst>
      <p:ext uri="{BB962C8B-B14F-4D97-AF65-F5344CB8AC3E}">
        <p14:creationId xmlns:p14="http://schemas.microsoft.com/office/powerpoint/2010/main" val="26009359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6"/>
                </a:solidFill>
                <a:latin typeface="Eras Bold ITC" panose="020B0907030504020204" pitchFamily="34" charset="0"/>
              </a:rPr>
              <a:t>The Facilitating Our Future Series</a:t>
            </a:r>
          </a:p>
        </p:txBody>
      </p:sp>
      <p:sp>
        <p:nvSpPr>
          <p:cNvPr id="5" name="Content Placeholder 4"/>
          <p:cNvSpPr>
            <a:spLocks noGrp="1"/>
          </p:cNvSpPr>
          <p:nvPr>
            <p:ph idx="1"/>
          </p:nvPr>
        </p:nvSpPr>
        <p:spPr>
          <a:xfrm>
            <a:off x="838200" y="1825625"/>
            <a:ext cx="10515600" cy="4168775"/>
          </a:xfrm>
        </p:spPr>
        <p:txBody>
          <a:bodyPr>
            <a:normAutofit/>
          </a:bodyPr>
          <a:lstStyle/>
          <a:p>
            <a:endParaRPr lang="en-US" sz="2200" dirty="0">
              <a:solidFill>
                <a:srgbClr val="0070C0"/>
              </a:solidFill>
            </a:endParaRPr>
          </a:p>
          <a:p>
            <a:pPr marL="0" indent="0">
              <a:buNone/>
            </a:pPr>
            <a:endParaRPr lang="en-US" sz="2200" dirty="0">
              <a:solidFill>
                <a:srgbClr val="0070C0"/>
              </a:solidFill>
            </a:endParaRPr>
          </a:p>
          <a:p>
            <a:pPr marL="0" indent="0">
              <a:buNone/>
            </a:pPr>
            <a:endParaRPr lang="en-US" sz="2200" dirty="0">
              <a:solidFill>
                <a:srgbClr val="0070C0"/>
              </a:solidFill>
            </a:endParaRPr>
          </a:p>
          <a:p>
            <a:pPr marL="0" indent="0">
              <a:buNone/>
            </a:pPr>
            <a:endParaRPr lang="en-US" sz="2000" dirty="0"/>
          </a:p>
        </p:txBody>
      </p:sp>
      <p:pic>
        <p:nvPicPr>
          <p:cNvPr id="6" name="Picture 5" descr="A statue of a pink building&#10;&#10;Description automatically generated"/>
          <p:cNvPicPr/>
          <p:nvPr/>
        </p:nvPicPr>
        <p:blipFill>
          <a:blip r:embed="rId2" cstate="print">
            <a:extLst>
              <a:ext uri="{28A0092B-C50C-407E-A947-70E740481C1C}">
                <a14:useLocalDpi xmlns:a14="http://schemas.microsoft.com/office/drawing/2010/main"/>
              </a:ext>
            </a:extLst>
          </a:blip>
          <a:stretch>
            <a:fillRect/>
          </a:stretch>
        </p:blipFill>
        <p:spPr>
          <a:xfrm>
            <a:off x="8303789" y="4141046"/>
            <a:ext cx="3272155" cy="2453640"/>
          </a:xfrm>
          <a:prstGeom prst="rect">
            <a:avLst/>
          </a:prstGeom>
        </p:spPr>
      </p:pic>
      <p:pic>
        <p:nvPicPr>
          <p:cNvPr id="7" name="Picture 6" descr="A sign on the side of a building&#10;&#10;Description automatically generated"/>
          <p:cNvPicPr/>
          <p:nvPr/>
        </p:nvPicPr>
        <p:blipFill rotWithShape="1">
          <a:blip r:embed="rId3" cstate="print">
            <a:extLst>
              <a:ext uri="{28A0092B-C50C-407E-A947-70E740481C1C}">
                <a14:useLocalDpi xmlns:a14="http://schemas.microsoft.com/office/drawing/2010/main"/>
              </a:ext>
            </a:extLst>
          </a:blip>
          <a:srcRect/>
          <a:stretch/>
        </p:blipFill>
        <p:spPr bwMode="auto">
          <a:xfrm>
            <a:off x="8279976" y="1434782"/>
            <a:ext cx="3319780" cy="2475230"/>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4258733" y="2810932"/>
            <a:ext cx="3683000" cy="2554545"/>
          </a:xfrm>
          <a:prstGeom prst="rect">
            <a:avLst/>
          </a:prstGeom>
          <a:noFill/>
        </p:spPr>
        <p:txBody>
          <a:bodyPr wrap="square" rtlCol="0">
            <a:spAutoFit/>
          </a:bodyPr>
          <a:lstStyle/>
          <a:p>
            <a:pPr algn="ctr"/>
            <a:r>
              <a:rPr lang="en-US" sz="3200" b="1" dirty="0">
                <a:solidFill>
                  <a:srgbClr val="0070C0"/>
                </a:solidFill>
              </a:rPr>
              <a:t>Thank You for Your Participation.</a:t>
            </a:r>
            <a:br>
              <a:rPr lang="en-US" sz="3200" b="1" dirty="0">
                <a:solidFill>
                  <a:srgbClr val="0070C0"/>
                </a:solidFill>
              </a:rPr>
            </a:br>
            <a:endParaRPr lang="en-US" sz="3200" b="1" dirty="0">
              <a:solidFill>
                <a:srgbClr val="0070C0"/>
              </a:solidFill>
            </a:endParaRPr>
          </a:p>
          <a:p>
            <a:pPr algn="ctr"/>
            <a:r>
              <a:rPr lang="en-US" sz="3200" b="1" dirty="0">
                <a:solidFill>
                  <a:srgbClr val="0070C0"/>
                </a:solidFill>
              </a:rPr>
              <a:t>Questions and Answers</a:t>
            </a:r>
          </a:p>
        </p:txBody>
      </p:sp>
      <p:pic>
        <p:nvPicPr>
          <p:cNvPr id="9" name="Picture 8" descr="A group of people standing in a parking lot&#10;&#10;Description automatically generated">
            <a:extLst>
              <a:ext uri="{FF2B5EF4-FFF2-40B4-BE49-F238E27FC236}">
                <a16:creationId xmlns:a16="http://schemas.microsoft.com/office/drawing/2014/main" id="{6DC73656-6863-4266-9044-E4AC714DCD7B}"/>
              </a:ext>
            </a:extLst>
          </p:cNvPr>
          <p:cNvPicPr/>
          <p:nvPr/>
        </p:nvPicPr>
        <p:blipFill rotWithShape="1">
          <a:blip r:embed="rId4" cstate="print">
            <a:extLst>
              <a:ext uri="{28A0092B-C50C-407E-A947-70E740481C1C}">
                <a14:useLocalDpi xmlns:a14="http://schemas.microsoft.com/office/drawing/2010/main"/>
              </a:ext>
            </a:extLst>
          </a:blip>
          <a:srcRect/>
          <a:stretch/>
        </p:blipFill>
        <p:spPr bwMode="auto">
          <a:xfrm>
            <a:off x="634922" y="1269789"/>
            <a:ext cx="3192145" cy="2216150"/>
          </a:xfrm>
          <a:prstGeom prst="rect">
            <a:avLst/>
          </a:prstGeom>
          <a:ln>
            <a:noFill/>
          </a:ln>
          <a:extLst>
            <a:ext uri="{53640926-AAD7-44D8-BBD7-CCE9431645EC}">
              <a14:shadowObscured xmlns:a14="http://schemas.microsoft.com/office/drawing/2010/main"/>
            </a:ext>
          </a:extLst>
        </p:spPr>
      </p:pic>
      <p:pic>
        <p:nvPicPr>
          <p:cNvPr id="10" name="Picture 9" descr="A person standing in a kitchen&#10;&#10;Description automatically generated">
            <a:extLst>
              <a:ext uri="{FF2B5EF4-FFF2-40B4-BE49-F238E27FC236}">
                <a16:creationId xmlns:a16="http://schemas.microsoft.com/office/drawing/2014/main" id="{F8F65508-F40A-40E4-BE96-DC5ED5885FB5}"/>
              </a:ext>
            </a:extLst>
          </p:cNvPr>
          <p:cNvPicPr/>
          <p:nvPr/>
        </p:nvPicPr>
        <p:blipFill>
          <a:blip r:embed="rId5" cstate="print">
            <a:extLst>
              <a:ext uri="{28A0092B-C50C-407E-A947-70E740481C1C}">
                <a14:useLocalDpi xmlns:a14="http://schemas.microsoft.com/office/drawing/2010/main"/>
              </a:ext>
            </a:extLst>
          </a:blip>
          <a:stretch>
            <a:fillRect/>
          </a:stretch>
        </p:blipFill>
        <p:spPr>
          <a:xfrm>
            <a:off x="993140" y="4298315"/>
            <a:ext cx="2927350" cy="2194560"/>
          </a:xfrm>
          <a:prstGeom prst="rect">
            <a:avLst/>
          </a:prstGeom>
        </p:spPr>
      </p:pic>
    </p:spTree>
    <p:extLst>
      <p:ext uri="{BB962C8B-B14F-4D97-AF65-F5344CB8AC3E}">
        <p14:creationId xmlns:p14="http://schemas.microsoft.com/office/powerpoint/2010/main" val="1746262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27D3692-CC12-5142-8F3E-8189428C3464}"/>
              </a:ext>
            </a:extLst>
          </p:cNvPr>
          <p:cNvPicPr>
            <a:picLocks noChangeAspect="1"/>
          </p:cNvPicPr>
          <p:nvPr/>
        </p:nvPicPr>
        <p:blipFill>
          <a:blip r:embed="rId2"/>
          <a:stretch>
            <a:fillRect/>
          </a:stretch>
        </p:blipFill>
        <p:spPr>
          <a:xfrm>
            <a:off x="-75414" y="0"/>
            <a:ext cx="12192000" cy="6858000"/>
          </a:xfrm>
          <a:prstGeom prst="rect">
            <a:avLst/>
          </a:prstGeom>
        </p:spPr>
      </p:pic>
      <p:sp>
        <p:nvSpPr>
          <p:cNvPr id="2" name="Title 1"/>
          <p:cNvSpPr>
            <a:spLocks noGrp="1"/>
          </p:cNvSpPr>
          <p:nvPr>
            <p:ph type="title"/>
          </p:nvPr>
        </p:nvSpPr>
        <p:spPr/>
        <p:txBody>
          <a:bodyPr/>
          <a:lstStyle/>
          <a:p>
            <a:r>
              <a:rPr lang="en-US" b="1" dirty="0">
                <a:solidFill>
                  <a:schemeClr val="accent6"/>
                </a:solidFill>
                <a:latin typeface="Eras Bold ITC" panose="020B0907030504020204" pitchFamily="34" charset="0"/>
              </a:rPr>
              <a:t>The Facilitating Our Future Series</a:t>
            </a:r>
          </a:p>
        </p:txBody>
      </p:sp>
      <p:pic>
        <p:nvPicPr>
          <p:cNvPr id="5" name="Picture 4">
            <a:extLst>
              <a:ext uri="{FF2B5EF4-FFF2-40B4-BE49-F238E27FC236}">
                <a16:creationId xmlns:a16="http://schemas.microsoft.com/office/drawing/2014/main" id="{97F1374E-5953-44E1-886C-D13CB414D426}"/>
              </a:ext>
            </a:extLst>
          </p:cNvPr>
          <p:cNvPicPr>
            <a:picLocks noChangeAspect="1"/>
          </p:cNvPicPr>
          <p:nvPr/>
        </p:nvPicPr>
        <p:blipFill>
          <a:blip r:embed="rId3"/>
          <a:stretch>
            <a:fillRect/>
          </a:stretch>
        </p:blipFill>
        <p:spPr>
          <a:xfrm>
            <a:off x="7589363" y="1719926"/>
            <a:ext cx="4172743" cy="3757047"/>
          </a:xfrm>
          <a:prstGeom prst="rect">
            <a:avLst/>
          </a:prstGeom>
        </p:spPr>
      </p:pic>
      <p:sp>
        <p:nvSpPr>
          <p:cNvPr id="11" name="TextBox 10">
            <a:extLst>
              <a:ext uri="{FF2B5EF4-FFF2-40B4-BE49-F238E27FC236}">
                <a16:creationId xmlns:a16="http://schemas.microsoft.com/office/drawing/2014/main" id="{12F4D5B2-6A0D-4F20-BBD8-161F99B95FFB}"/>
              </a:ext>
            </a:extLst>
          </p:cNvPr>
          <p:cNvSpPr txBox="1"/>
          <p:nvPr/>
        </p:nvSpPr>
        <p:spPr>
          <a:xfrm>
            <a:off x="622169" y="1690688"/>
            <a:ext cx="6825006" cy="4062651"/>
          </a:xfrm>
          <a:prstGeom prst="rect">
            <a:avLst/>
          </a:prstGeom>
          <a:noFill/>
        </p:spPr>
        <p:txBody>
          <a:bodyPr wrap="square" rtlCol="0">
            <a:spAutoFit/>
          </a:bodyPr>
          <a:lstStyle/>
          <a:p>
            <a:r>
              <a:rPr lang="en-US" sz="2400" b="1" dirty="0">
                <a:solidFill>
                  <a:srgbClr val="0070C0"/>
                </a:solidFill>
              </a:rPr>
              <a:t>The Rockport-Fulton Value Proposition:</a:t>
            </a:r>
            <a:br>
              <a:rPr lang="en-US" sz="2400" b="1" dirty="0">
                <a:solidFill>
                  <a:srgbClr val="0070C0"/>
                </a:solidFill>
              </a:rPr>
            </a:br>
            <a:br>
              <a:rPr lang="en-US" sz="2400" b="1" dirty="0"/>
            </a:br>
            <a:r>
              <a:rPr lang="en-US" sz="2400" b="1" i="1" dirty="0">
                <a:solidFill>
                  <a:srgbClr val="0070C0"/>
                </a:solidFill>
              </a:rPr>
              <a:t>Rockport/Fulton is poised to offer visitors and residents an elevated coastal experience. By highlighting the access to Rockport/Fulton’s pristine environment, active arts community, abundant seaside activities, and family-friendly atmosphere, Rockport/Fulton can attract the people, investment, and resources it will need to build the economy for its future.</a:t>
            </a:r>
            <a:endParaRPr lang="en-US" sz="2400" i="1" dirty="0">
              <a:solidFill>
                <a:srgbClr val="0070C0"/>
              </a:solidFill>
            </a:endParaRPr>
          </a:p>
          <a:p>
            <a:endParaRPr lang="en-US" dirty="0"/>
          </a:p>
        </p:txBody>
      </p:sp>
    </p:spTree>
    <p:extLst>
      <p:ext uri="{BB962C8B-B14F-4D97-AF65-F5344CB8AC3E}">
        <p14:creationId xmlns:p14="http://schemas.microsoft.com/office/powerpoint/2010/main" val="1934991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27D3692-CC12-5142-8F3E-8189428C346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b="1" dirty="0">
                <a:solidFill>
                  <a:schemeClr val="accent6"/>
                </a:solidFill>
                <a:latin typeface="Eras Bold ITC" panose="020B0907030504020204" pitchFamily="34" charset="0"/>
              </a:rPr>
              <a:t>The Facilitating Our Future Series</a:t>
            </a:r>
          </a:p>
        </p:txBody>
      </p:sp>
      <p:sp>
        <p:nvSpPr>
          <p:cNvPr id="5" name="Content Placeholder 4"/>
          <p:cNvSpPr>
            <a:spLocks noGrp="1"/>
          </p:cNvSpPr>
          <p:nvPr>
            <p:ph idx="1"/>
          </p:nvPr>
        </p:nvSpPr>
        <p:spPr>
          <a:xfrm>
            <a:off x="838200" y="1825625"/>
            <a:ext cx="10417404" cy="4168775"/>
          </a:xfrm>
        </p:spPr>
        <p:txBody>
          <a:bodyPr>
            <a:normAutofit fontScale="32500" lnSpcReduction="20000"/>
          </a:bodyPr>
          <a:lstStyle/>
          <a:p>
            <a:pPr marL="0" indent="0">
              <a:buNone/>
            </a:pPr>
            <a:r>
              <a:rPr lang="en-US" sz="5000" b="1" dirty="0">
                <a:solidFill>
                  <a:srgbClr val="0070C0"/>
                </a:solidFill>
              </a:rPr>
              <a:t>Community Aspirations refer to the community resident’s shared goals, beliefs, and expectations.  There are different categories of aspirations, each provide a greater understanding of the community. Based on a preliminary inquiry, the Rockport-Fulton residents aspire for a community that is:</a:t>
            </a:r>
            <a:br>
              <a:rPr lang="en-US" sz="5000" b="1" dirty="0">
                <a:solidFill>
                  <a:srgbClr val="0070C0"/>
                </a:solidFill>
              </a:rPr>
            </a:br>
            <a:endParaRPr lang="en-US" sz="5000" b="1" dirty="0">
              <a:solidFill>
                <a:srgbClr val="0070C0"/>
              </a:solidFill>
            </a:endParaRPr>
          </a:p>
          <a:p>
            <a:r>
              <a:rPr lang="en-US" sz="6200" b="1" dirty="0">
                <a:solidFill>
                  <a:srgbClr val="0070C0"/>
                </a:solidFill>
              </a:rPr>
              <a:t>Safe and Protected </a:t>
            </a:r>
            <a:r>
              <a:rPr lang="en-US" sz="3800" dirty="0">
                <a:solidFill>
                  <a:srgbClr val="0070C0"/>
                </a:solidFill>
              </a:rPr>
              <a:t>– a community that is free from violent crime, with first responders who work together to protect each person. Where people are physically safe and where medical and mental health care is available when needed. A community where communications and public utilities are both modern and reliable</a:t>
            </a:r>
          </a:p>
          <a:p>
            <a:r>
              <a:rPr lang="en-US" sz="6200" b="1" dirty="0">
                <a:solidFill>
                  <a:srgbClr val="0070C0"/>
                </a:solidFill>
              </a:rPr>
              <a:t>Future Facing </a:t>
            </a:r>
            <a:r>
              <a:rPr lang="en-US" sz="3800" dirty="0">
                <a:solidFill>
                  <a:srgbClr val="0070C0"/>
                </a:solidFill>
              </a:rPr>
              <a:t>– a community that protects the natural beauty, with community leaders who work together to plan the future.  Where there are strong public education opportunities for each child, and where everyone can enjoy good food and fun in a clean environment, with residents who can count on each other.</a:t>
            </a:r>
          </a:p>
          <a:p>
            <a:r>
              <a:rPr lang="en-US" sz="6200" b="1" dirty="0">
                <a:solidFill>
                  <a:srgbClr val="0070C0"/>
                </a:solidFill>
              </a:rPr>
              <a:t>Diverse and Prosperous </a:t>
            </a:r>
            <a:r>
              <a:rPr lang="en-US" sz="3800" dirty="0">
                <a:solidFill>
                  <a:srgbClr val="0070C0"/>
                </a:solidFill>
              </a:rPr>
              <a:t>– a community that values work and where differences are respected. Where everyone can be successful and where people can secure good paying jobs.</a:t>
            </a:r>
          </a:p>
          <a:p>
            <a:r>
              <a:rPr lang="en-US" sz="6200" b="1" dirty="0">
                <a:solidFill>
                  <a:srgbClr val="0070C0"/>
                </a:solidFill>
              </a:rPr>
              <a:t>Vibrant and Visionary </a:t>
            </a:r>
            <a:r>
              <a:rPr lang="en-US" sz="3800" dirty="0">
                <a:solidFill>
                  <a:srgbClr val="0070C0"/>
                </a:solidFill>
              </a:rPr>
              <a:t>– a community that is physically healthy, with easy access to outdoor activities.  A community without the signs of aging/crumbling. A community with variety, energy, and enthusiasm that is innovative when confronting issues.</a:t>
            </a:r>
          </a:p>
          <a:p>
            <a:r>
              <a:rPr lang="en-US" sz="6200" b="1" dirty="0">
                <a:solidFill>
                  <a:srgbClr val="0070C0"/>
                </a:solidFill>
              </a:rPr>
              <a:t>Supportive and Nurturing </a:t>
            </a:r>
            <a:r>
              <a:rPr lang="en-US" sz="3800" dirty="0">
                <a:solidFill>
                  <a:srgbClr val="0070C0"/>
                </a:solidFill>
              </a:rPr>
              <a:t>– a community where basic needs of everyone are met with a sense of order. A community that fuels creativity and where young people can find a job that is interesting and personally fulfilling.</a:t>
            </a:r>
          </a:p>
          <a:p>
            <a:r>
              <a:rPr lang="en-US" sz="6200" b="1" dirty="0">
                <a:solidFill>
                  <a:srgbClr val="0070C0"/>
                </a:solidFill>
              </a:rPr>
              <a:t>Just Plain Popular </a:t>
            </a:r>
            <a:r>
              <a:rPr lang="en-US" sz="3800" dirty="0">
                <a:solidFill>
                  <a:srgbClr val="0070C0"/>
                </a:solidFill>
              </a:rPr>
              <a:t>– a community that everyone finds attractive and is well known by many different people.</a:t>
            </a:r>
          </a:p>
          <a:p>
            <a:pPr lvl="1"/>
            <a:br>
              <a:rPr lang="en-US" sz="3800" dirty="0">
                <a:solidFill>
                  <a:srgbClr val="0070C0"/>
                </a:solidFill>
              </a:rPr>
            </a:br>
            <a:endParaRPr lang="en-US" sz="3800" dirty="0">
              <a:solidFill>
                <a:srgbClr val="0070C0"/>
              </a:solidFill>
            </a:endParaRPr>
          </a:p>
          <a:p>
            <a:pPr lvl="1"/>
            <a:endParaRPr lang="en-US" sz="1600" dirty="0">
              <a:solidFill>
                <a:srgbClr val="0070C0"/>
              </a:solidFill>
            </a:endParaRPr>
          </a:p>
          <a:p>
            <a:pPr lvl="1"/>
            <a:endParaRPr lang="en-US" sz="1600" dirty="0">
              <a:solidFill>
                <a:srgbClr val="0070C0"/>
              </a:solidFill>
            </a:endParaRPr>
          </a:p>
        </p:txBody>
      </p:sp>
    </p:spTree>
    <p:extLst>
      <p:ext uri="{BB962C8B-B14F-4D97-AF65-F5344CB8AC3E}">
        <p14:creationId xmlns:p14="http://schemas.microsoft.com/office/powerpoint/2010/main" val="484350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27D3692-CC12-5142-8F3E-8189428C346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b="1" dirty="0">
                <a:solidFill>
                  <a:schemeClr val="accent6"/>
                </a:solidFill>
                <a:latin typeface="Eras Bold ITC" panose="020B0907030504020204" pitchFamily="34" charset="0"/>
              </a:rPr>
              <a:t>The Facilitating Our Future Series</a:t>
            </a:r>
          </a:p>
        </p:txBody>
      </p:sp>
      <p:sp>
        <p:nvSpPr>
          <p:cNvPr id="5" name="Content Placeholder 4">
            <a:extLst>
              <a:ext uri="{FF2B5EF4-FFF2-40B4-BE49-F238E27FC236}">
                <a16:creationId xmlns:a16="http://schemas.microsoft.com/office/drawing/2014/main" id="{65444DB9-669B-4DED-89DB-878F1DADA4DC}"/>
              </a:ext>
            </a:extLst>
          </p:cNvPr>
          <p:cNvSpPr>
            <a:spLocks noGrp="1"/>
          </p:cNvSpPr>
          <p:nvPr>
            <p:ph sz="half" idx="2"/>
          </p:nvPr>
        </p:nvSpPr>
        <p:spPr>
          <a:xfrm>
            <a:off x="646890" y="1592161"/>
            <a:ext cx="5181600" cy="4351338"/>
          </a:xfrm>
        </p:spPr>
        <p:txBody>
          <a:bodyPr>
            <a:normAutofit lnSpcReduction="10000"/>
          </a:bodyPr>
          <a:lstStyle/>
          <a:p>
            <a:r>
              <a:rPr lang="en-US" sz="2400" b="1" dirty="0">
                <a:solidFill>
                  <a:srgbClr val="0070C0"/>
                </a:solidFill>
              </a:rPr>
              <a:t>Review of September 16, 2020</a:t>
            </a:r>
          </a:p>
          <a:p>
            <a:pPr lvl="1"/>
            <a:r>
              <a:rPr lang="en-US" b="1" dirty="0">
                <a:solidFill>
                  <a:srgbClr val="0070C0"/>
                </a:solidFill>
              </a:rPr>
              <a:t>Reviewed Phase 1: </a:t>
            </a:r>
            <a:br>
              <a:rPr lang="en-US" b="1" dirty="0">
                <a:solidFill>
                  <a:srgbClr val="0070C0"/>
                </a:solidFill>
              </a:rPr>
            </a:br>
            <a:r>
              <a:rPr lang="en-US" b="1" dirty="0">
                <a:solidFill>
                  <a:srgbClr val="0070C0"/>
                </a:solidFill>
              </a:rPr>
              <a:t>3-Day Leadership Discussions.</a:t>
            </a:r>
          </a:p>
          <a:p>
            <a:pPr lvl="1"/>
            <a:r>
              <a:rPr lang="en-US" b="1" dirty="0">
                <a:solidFill>
                  <a:srgbClr val="0070C0"/>
                </a:solidFill>
              </a:rPr>
              <a:t>Identified 16 Key Findings.</a:t>
            </a:r>
          </a:p>
          <a:p>
            <a:pPr lvl="1"/>
            <a:r>
              <a:rPr lang="en-US" b="1" dirty="0">
                <a:solidFill>
                  <a:srgbClr val="0070C0"/>
                </a:solidFill>
              </a:rPr>
              <a:t>Explained 4 Key Strategies.</a:t>
            </a:r>
          </a:p>
          <a:p>
            <a:pPr lvl="1"/>
            <a:r>
              <a:rPr lang="en-US" b="1" dirty="0">
                <a:solidFill>
                  <a:srgbClr val="0070C0"/>
                </a:solidFill>
              </a:rPr>
              <a:t>Specified 4 Significant Challenges.</a:t>
            </a:r>
          </a:p>
          <a:p>
            <a:pPr lvl="1"/>
            <a:r>
              <a:rPr lang="en-US" b="1" dirty="0">
                <a:solidFill>
                  <a:srgbClr val="0070C0"/>
                </a:solidFill>
              </a:rPr>
              <a:t>Delivered a Rockport-Fulton Value Proposition.</a:t>
            </a:r>
          </a:p>
          <a:p>
            <a:pPr lvl="1"/>
            <a:r>
              <a:rPr lang="en-US" b="1" dirty="0">
                <a:solidFill>
                  <a:srgbClr val="0070C0"/>
                </a:solidFill>
              </a:rPr>
              <a:t>Proposed 6 Consideration Points for Implementation. </a:t>
            </a:r>
          </a:p>
          <a:p>
            <a:pPr lvl="1"/>
            <a:endParaRPr lang="en-US" b="1" dirty="0">
              <a:solidFill>
                <a:srgbClr val="0070C0"/>
              </a:solidFill>
            </a:endParaRPr>
          </a:p>
          <a:p>
            <a:pPr lvl="1"/>
            <a:endParaRPr lang="en-US" b="1" dirty="0">
              <a:solidFill>
                <a:srgbClr val="0070C0"/>
              </a:solidFill>
            </a:endParaRPr>
          </a:p>
          <a:p>
            <a:pPr lvl="1"/>
            <a:endParaRPr lang="en-US" b="1" dirty="0">
              <a:solidFill>
                <a:srgbClr val="0070C0"/>
              </a:solidFill>
            </a:endParaRPr>
          </a:p>
        </p:txBody>
      </p:sp>
      <p:sp>
        <p:nvSpPr>
          <p:cNvPr id="4" name="Content Placeholder 3">
            <a:extLst>
              <a:ext uri="{FF2B5EF4-FFF2-40B4-BE49-F238E27FC236}">
                <a16:creationId xmlns:a16="http://schemas.microsoft.com/office/drawing/2014/main" id="{C83E326C-8338-4C34-BFF8-70A405A6A339}"/>
              </a:ext>
            </a:extLst>
          </p:cNvPr>
          <p:cNvSpPr>
            <a:spLocks noGrp="1"/>
          </p:cNvSpPr>
          <p:nvPr>
            <p:ph sz="half" idx="1"/>
          </p:nvPr>
        </p:nvSpPr>
        <p:spPr>
          <a:xfrm>
            <a:off x="6419445" y="1584387"/>
            <a:ext cx="5181600" cy="4351338"/>
          </a:xfrm>
        </p:spPr>
        <p:txBody>
          <a:bodyPr>
            <a:normAutofit lnSpcReduction="10000"/>
          </a:bodyPr>
          <a:lstStyle/>
          <a:p>
            <a:r>
              <a:rPr lang="en-US" sz="2400" b="1" dirty="0">
                <a:solidFill>
                  <a:srgbClr val="0070C0"/>
                </a:solidFill>
              </a:rPr>
              <a:t>Review of October 14, 2020</a:t>
            </a:r>
          </a:p>
          <a:p>
            <a:pPr lvl="1"/>
            <a:r>
              <a:rPr lang="en-US" sz="2000" b="1" dirty="0">
                <a:solidFill>
                  <a:srgbClr val="0070C0"/>
                </a:solidFill>
              </a:rPr>
              <a:t>Defined the role and characteristics of community aspirations.</a:t>
            </a:r>
          </a:p>
          <a:p>
            <a:pPr lvl="1"/>
            <a:r>
              <a:rPr lang="en-US" sz="2000" b="1" dirty="0">
                <a:solidFill>
                  <a:srgbClr val="0070C0"/>
                </a:solidFill>
              </a:rPr>
              <a:t>Identified 6 significant and shared aspirations for the community to be:</a:t>
            </a:r>
          </a:p>
          <a:p>
            <a:pPr lvl="2"/>
            <a:r>
              <a:rPr lang="en-US" sz="1600" b="1" dirty="0">
                <a:solidFill>
                  <a:srgbClr val="0070C0"/>
                </a:solidFill>
              </a:rPr>
              <a:t>Safe and Protected</a:t>
            </a:r>
          </a:p>
          <a:p>
            <a:pPr lvl="2"/>
            <a:r>
              <a:rPr lang="en-US" sz="1600" b="1" dirty="0">
                <a:solidFill>
                  <a:srgbClr val="0070C0"/>
                </a:solidFill>
              </a:rPr>
              <a:t>Future Facing</a:t>
            </a:r>
          </a:p>
          <a:p>
            <a:pPr lvl="2"/>
            <a:r>
              <a:rPr lang="en-US" sz="1600" b="1" dirty="0">
                <a:solidFill>
                  <a:srgbClr val="0070C0"/>
                </a:solidFill>
              </a:rPr>
              <a:t>Diverse and Prosperous</a:t>
            </a:r>
          </a:p>
          <a:p>
            <a:pPr lvl="2"/>
            <a:r>
              <a:rPr lang="en-US" sz="1600" b="1" dirty="0">
                <a:solidFill>
                  <a:srgbClr val="0070C0"/>
                </a:solidFill>
              </a:rPr>
              <a:t>Vibrant and Visionary</a:t>
            </a:r>
          </a:p>
          <a:p>
            <a:pPr lvl="2"/>
            <a:r>
              <a:rPr lang="en-US" sz="1600" b="1" dirty="0">
                <a:solidFill>
                  <a:srgbClr val="0070C0"/>
                </a:solidFill>
              </a:rPr>
              <a:t>Supportive and Nurturing</a:t>
            </a:r>
          </a:p>
          <a:p>
            <a:pPr lvl="2"/>
            <a:r>
              <a:rPr lang="en-US" sz="1600" b="1" dirty="0">
                <a:solidFill>
                  <a:srgbClr val="0070C0"/>
                </a:solidFill>
              </a:rPr>
              <a:t>Just Plain Popular</a:t>
            </a:r>
            <a:br>
              <a:rPr lang="en-US" sz="1600" b="1" dirty="0">
                <a:solidFill>
                  <a:srgbClr val="0070C0"/>
                </a:solidFill>
              </a:rPr>
            </a:br>
            <a:endParaRPr lang="en-US" sz="1600" b="1" dirty="0">
              <a:solidFill>
                <a:srgbClr val="0070C0"/>
              </a:solidFill>
            </a:endParaRPr>
          </a:p>
          <a:p>
            <a:pPr lvl="1"/>
            <a:r>
              <a:rPr lang="en-US" sz="2000" b="1" dirty="0">
                <a:solidFill>
                  <a:srgbClr val="0070C0"/>
                </a:solidFill>
              </a:rPr>
              <a:t>Provided a general overview of the next step, an exploration of the entrepreneurial ecosystem.</a:t>
            </a:r>
          </a:p>
          <a:p>
            <a:pPr lvl="2"/>
            <a:endParaRPr lang="en-US" sz="1600" b="1" dirty="0">
              <a:solidFill>
                <a:srgbClr val="0070C0"/>
              </a:solidFill>
            </a:endParaRPr>
          </a:p>
        </p:txBody>
      </p:sp>
    </p:spTree>
    <p:extLst>
      <p:ext uri="{BB962C8B-B14F-4D97-AF65-F5344CB8AC3E}">
        <p14:creationId xmlns:p14="http://schemas.microsoft.com/office/powerpoint/2010/main" val="1087745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27D3692-CC12-5142-8F3E-8189428C346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b="1" dirty="0">
                <a:solidFill>
                  <a:schemeClr val="accent6"/>
                </a:solidFill>
                <a:latin typeface="Eras Bold ITC" panose="020B0907030504020204" pitchFamily="34" charset="0"/>
              </a:rPr>
              <a:t>The Facilitating Our Future Series</a:t>
            </a:r>
          </a:p>
        </p:txBody>
      </p:sp>
      <p:sp>
        <p:nvSpPr>
          <p:cNvPr id="6" name="Content Placeholder 5">
            <a:extLst>
              <a:ext uri="{FF2B5EF4-FFF2-40B4-BE49-F238E27FC236}">
                <a16:creationId xmlns:a16="http://schemas.microsoft.com/office/drawing/2014/main" id="{B1201321-6AD6-44F9-A667-03567BA25B78}"/>
              </a:ext>
            </a:extLst>
          </p:cNvPr>
          <p:cNvSpPr>
            <a:spLocks noGrp="1"/>
          </p:cNvSpPr>
          <p:nvPr>
            <p:ph idx="1"/>
          </p:nvPr>
        </p:nvSpPr>
        <p:spPr>
          <a:xfrm>
            <a:off x="668514" y="1541774"/>
            <a:ext cx="7472397" cy="4764758"/>
          </a:xfrm>
        </p:spPr>
        <p:txBody>
          <a:bodyPr>
            <a:noAutofit/>
          </a:bodyPr>
          <a:lstStyle/>
          <a:p>
            <a:r>
              <a:rPr lang="en-US" sz="2000" dirty="0">
                <a:solidFill>
                  <a:srgbClr val="0070C0"/>
                </a:solidFill>
              </a:rPr>
              <a:t>An entrepreneurial ecosystem of a community consists of the physical environment and all possible interactions between and among the dynamic complex to organize, create, and sustain entrepreneurship.  There are four broad components:</a:t>
            </a:r>
            <a:br>
              <a:rPr lang="en-US" sz="2000" dirty="0">
                <a:solidFill>
                  <a:srgbClr val="0070C0"/>
                </a:solidFill>
              </a:rPr>
            </a:br>
            <a:endParaRPr lang="en-US" sz="2000" dirty="0">
              <a:solidFill>
                <a:srgbClr val="0070C0"/>
              </a:solidFill>
            </a:endParaRPr>
          </a:p>
          <a:p>
            <a:pPr lvl="1"/>
            <a:r>
              <a:rPr lang="en-US" sz="2000" b="1" dirty="0">
                <a:solidFill>
                  <a:srgbClr val="0070C0"/>
                </a:solidFill>
              </a:rPr>
              <a:t>Institutional components and participants </a:t>
            </a:r>
            <a:r>
              <a:rPr lang="en-US" sz="2000" dirty="0">
                <a:solidFill>
                  <a:srgbClr val="0070C0"/>
                </a:solidFill>
              </a:rPr>
              <a:t>to legitimize, regulate, and incentivize entrepreneurship.</a:t>
            </a:r>
          </a:p>
          <a:p>
            <a:pPr lvl="1"/>
            <a:r>
              <a:rPr lang="en-US" sz="2000" b="1" dirty="0">
                <a:solidFill>
                  <a:srgbClr val="0070C0"/>
                </a:solidFill>
              </a:rPr>
              <a:t>Public resource endowments </a:t>
            </a:r>
            <a:r>
              <a:rPr lang="en-US" sz="2000" dirty="0">
                <a:solidFill>
                  <a:srgbClr val="0070C0"/>
                </a:solidFill>
              </a:rPr>
              <a:t>of essential utilities and  infrastructure, basic knowledge, financing mechanisms, and pools of competent labor to support entrepreneurial activities.</a:t>
            </a:r>
          </a:p>
          <a:p>
            <a:pPr lvl="1"/>
            <a:r>
              <a:rPr lang="en-US" sz="2000" b="1" dirty="0">
                <a:solidFill>
                  <a:srgbClr val="0070C0"/>
                </a:solidFill>
              </a:rPr>
              <a:t>Market demand </a:t>
            </a:r>
            <a:r>
              <a:rPr lang="en-US" sz="2000" dirty="0">
                <a:solidFill>
                  <a:srgbClr val="0070C0"/>
                </a:solidFill>
              </a:rPr>
              <a:t>of informed consumers for the products and services offered by entrepreneurs.</a:t>
            </a:r>
          </a:p>
          <a:p>
            <a:pPr lvl="1"/>
            <a:r>
              <a:rPr lang="en-US" sz="2000" b="1" dirty="0">
                <a:solidFill>
                  <a:srgbClr val="0070C0"/>
                </a:solidFill>
              </a:rPr>
              <a:t>Proprietary business </a:t>
            </a:r>
            <a:r>
              <a:rPr lang="en-US" sz="2000" dirty="0">
                <a:solidFill>
                  <a:srgbClr val="0070C0"/>
                </a:solidFill>
              </a:rPr>
              <a:t>activities that private entrepreneurs are will willing, able, and authorized to engage in exploitation of compatible opportunities.</a:t>
            </a:r>
          </a:p>
          <a:p>
            <a:pPr lvl="1"/>
            <a:endParaRPr lang="en-US" sz="2000" dirty="0">
              <a:solidFill>
                <a:srgbClr val="0070C0"/>
              </a:solidFill>
            </a:endParaRPr>
          </a:p>
        </p:txBody>
      </p:sp>
      <p:pic>
        <p:nvPicPr>
          <p:cNvPr id="10" name="Picture 9" descr="A boat is docked next to a body of water&#10;&#10;Description automatically generated">
            <a:extLst>
              <a:ext uri="{FF2B5EF4-FFF2-40B4-BE49-F238E27FC236}">
                <a16:creationId xmlns:a16="http://schemas.microsoft.com/office/drawing/2014/main" id="{E3A65DDA-06FE-4BA5-B82B-FEF5869F5CF9}"/>
              </a:ext>
            </a:extLst>
          </p:cNvPr>
          <p:cNvPicPr/>
          <p:nvPr/>
        </p:nvPicPr>
        <p:blipFill>
          <a:blip r:embed="rId3" cstate="print">
            <a:extLst>
              <a:ext uri="{28A0092B-C50C-407E-A947-70E740481C1C}">
                <a14:useLocalDpi xmlns:a14="http://schemas.microsoft.com/office/drawing/2010/main"/>
              </a:ext>
            </a:extLst>
          </a:blip>
          <a:stretch>
            <a:fillRect/>
          </a:stretch>
        </p:blipFill>
        <p:spPr>
          <a:xfrm>
            <a:off x="8380430" y="1571943"/>
            <a:ext cx="3212888" cy="2377888"/>
          </a:xfrm>
          <a:prstGeom prst="rect">
            <a:avLst/>
          </a:prstGeom>
        </p:spPr>
      </p:pic>
      <p:pic>
        <p:nvPicPr>
          <p:cNvPr id="11" name="Picture 10">
            <a:extLst>
              <a:ext uri="{FF2B5EF4-FFF2-40B4-BE49-F238E27FC236}">
                <a16:creationId xmlns:a16="http://schemas.microsoft.com/office/drawing/2014/main" id="{D131F85B-7953-402C-9DD8-7893A645618A}"/>
              </a:ext>
            </a:extLst>
          </p:cNvPr>
          <p:cNvPicPr/>
          <p:nvPr/>
        </p:nvPicPr>
        <p:blipFill>
          <a:blip r:embed="rId4" cstate="email">
            <a:extLst>
              <a:ext uri="{28A0092B-C50C-407E-A947-70E740481C1C}">
                <a14:useLocalDpi xmlns:a14="http://schemas.microsoft.com/office/drawing/2010/main"/>
              </a:ext>
            </a:extLst>
          </a:blip>
          <a:stretch>
            <a:fillRect/>
          </a:stretch>
        </p:blipFill>
        <p:spPr>
          <a:xfrm>
            <a:off x="8380429" y="4189159"/>
            <a:ext cx="3212888" cy="2276474"/>
          </a:xfrm>
          <a:prstGeom prst="rect">
            <a:avLst/>
          </a:prstGeom>
        </p:spPr>
      </p:pic>
    </p:spTree>
    <p:extLst>
      <p:ext uri="{BB962C8B-B14F-4D97-AF65-F5344CB8AC3E}">
        <p14:creationId xmlns:p14="http://schemas.microsoft.com/office/powerpoint/2010/main" val="774219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27D3692-CC12-5142-8F3E-8189428C346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b="1" dirty="0">
                <a:solidFill>
                  <a:schemeClr val="accent6"/>
                </a:solidFill>
                <a:latin typeface="Eras Bold ITC" panose="020B0907030504020204" pitchFamily="34" charset="0"/>
              </a:rPr>
              <a:t>The Facilitating Our Future Series</a:t>
            </a:r>
          </a:p>
        </p:txBody>
      </p:sp>
      <p:sp>
        <p:nvSpPr>
          <p:cNvPr id="6" name="Content Placeholder 5">
            <a:extLst>
              <a:ext uri="{FF2B5EF4-FFF2-40B4-BE49-F238E27FC236}">
                <a16:creationId xmlns:a16="http://schemas.microsoft.com/office/drawing/2014/main" id="{220617EB-8AE1-4DFD-BBE5-8F14047227B8}"/>
              </a:ext>
            </a:extLst>
          </p:cNvPr>
          <p:cNvSpPr>
            <a:spLocks noGrp="1"/>
          </p:cNvSpPr>
          <p:nvPr>
            <p:ph idx="1"/>
          </p:nvPr>
        </p:nvSpPr>
        <p:spPr/>
        <p:txBody>
          <a:bodyPr>
            <a:normAutofit lnSpcReduction="10000"/>
          </a:bodyPr>
          <a:lstStyle/>
          <a:p>
            <a:r>
              <a:rPr lang="en-US" dirty="0">
                <a:solidFill>
                  <a:srgbClr val="0070C0"/>
                </a:solidFill>
              </a:rPr>
              <a:t>The presence of these components and the level of success and competence for each must be captured, inventoried, and understood in relation to the ideals, expectations, aspirations, and limitations of the community within which they exist.</a:t>
            </a:r>
          </a:p>
          <a:p>
            <a:pPr lvl="1"/>
            <a:r>
              <a:rPr lang="en-US" dirty="0">
                <a:solidFill>
                  <a:srgbClr val="0070C0"/>
                </a:solidFill>
              </a:rPr>
              <a:t>Are the institutions aligned, appreciated, and effective for the growth of the entrepreneurial ecosystem?</a:t>
            </a:r>
          </a:p>
          <a:p>
            <a:pPr lvl="1"/>
            <a:r>
              <a:rPr lang="en-US" dirty="0">
                <a:solidFill>
                  <a:srgbClr val="0070C0"/>
                </a:solidFill>
              </a:rPr>
              <a:t>Are the public resources available, adequate, and agile enough to support the entrepreneurial ecosystem?</a:t>
            </a:r>
          </a:p>
          <a:p>
            <a:pPr lvl="1"/>
            <a:r>
              <a:rPr lang="en-US" dirty="0">
                <a:solidFill>
                  <a:srgbClr val="0070C0"/>
                </a:solidFill>
              </a:rPr>
              <a:t>Are the market demanders sufficiently large, accessible, differentiated, and responsive to sustain the entrepreneurial ecosystem?</a:t>
            </a:r>
          </a:p>
          <a:p>
            <a:pPr lvl="1"/>
            <a:r>
              <a:rPr lang="en-US" dirty="0">
                <a:solidFill>
                  <a:srgbClr val="0070C0"/>
                </a:solidFill>
              </a:rPr>
              <a:t>Are the proprietary businesses purposefully unified, complementary, diverse, and stable for the prosperity of the entrepreneurial ecosystem?</a:t>
            </a:r>
          </a:p>
        </p:txBody>
      </p:sp>
    </p:spTree>
    <p:extLst>
      <p:ext uri="{BB962C8B-B14F-4D97-AF65-F5344CB8AC3E}">
        <p14:creationId xmlns:p14="http://schemas.microsoft.com/office/powerpoint/2010/main" val="1636187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27D3692-CC12-5142-8F3E-8189428C346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b="1" dirty="0">
                <a:solidFill>
                  <a:schemeClr val="accent6"/>
                </a:solidFill>
                <a:latin typeface="Eras Bold ITC" panose="020B0907030504020204" pitchFamily="34" charset="0"/>
              </a:rPr>
              <a:t>The Facilitating Our Future Series</a:t>
            </a:r>
          </a:p>
        </p:txBody>
      </p:sp>
      <p:graphicFrame>
        <p:nvGraphicFramePr>
          <p:cNvPr id="11" name="Content Placeholder 10">
            <a:extLst>
              <a:ext uri="{FF2B5EF4-FFF2-40B4-BE49-F238E27FC236}">
                <a16:creationId xmlns:a16="http://schemas.microsoft.com/office/drawing/2014/main" id="{BFCEECAF-2AE6-4446-A43C-52705ADA3466}"/>
              </a:ext>
            </a:extLst>
          </p:cNvPr>
          <p:cNvGraphicFramePr>
            <a:graphicFrameLocks noGrp="1"/>
          </p:cNvGraphicFramePr>
          <p:nvPr>
            <p:ph sz="half" idx="1"/>
            <p:extLst>
              <p:ext uri="{D42A27DB-BD31-4B8C-83A1-F6EECF244321}">
                <p14:modId xmlns:p14="http://schemas.microsoft.com/office/powerpoint/2010/main" val="2330961643"/>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ontent Placeholder 13">
            <a:extLst>
              <a:ext uri="{FF2B5EF4-FFF2-40B4-BE49-F238E27FC236}">
                <a16:creationId xmlns:a16="http://schemas.microsoft.com/office/drawing/2014/main" id="{923136B3-09F6-400B-BE97-37027193E052}"/>
              </a:ext>
            </a:extLst>
          </p:cNvPr>
          <p:cNvGraphicFramePr>
            <a:graphicFrameLocks noGrp="1"/>
          </p:cNvGraphicFramePr>
          <p:nvPr>
            <p:ph sz="half" idx="2"/>
            <p:extLst>
              <p:ext uri="{D42A27DB-BD31-4B8C-83A1-F6EECF244321}">
                <p14:modId xmlns:p14="http://schemas.microsoft.com/office/powerpoint/2010/main" val="1957138160"/>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519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27D3692-CC12-5142-8F3E-8189428C346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b="1" dirty="0">
                <a:solidFill>
                  <a:schemeClr val="accent6"/>
                </a:solidFill>
                <a:latin typeface="Eras Bold ITC" panose="020B0907030504020204" pitchFamily="34" charset="0"/>
              </a:rPr>
              <a:t>The Facilitating Our Future Series</a:t>
            </a:r>
          </a:p>
        </p:txBody>
      </p:sp>
      <p:graphicFrame>
        <p:nvGraphicFramePr>
          <p:cNvPr id="11" name="Content Placeholder 10">
            <a:extLst>
              <a:ext uri="{FF2B5EF4-FFF2-40B4-BE49-F238E27FC236}">
                <a16:creationId xmlns:a16="http://schemas.microsoft.com/office/drawing/2014/main" id="{BFCEECAF-2AE6-4446-A43C-52705ADA3466}"/>
              </a:ext>
            </a:extLst>
          </p:cNvPr>
          <p:cNvGraphicFramePr>
            <a:graphicFrameLocks noGrp="1"/>
          </p:cNvGraphicFramePr>
          <p:nvPr>
            <p:ph sz="half" idx="1"/>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ontent Placeholder 13">
            <a:extLst>
              <a:ext uri="{FF2B5EF4-FFF2-40B4-BE49-F238E27FC236}">
                <a16:creationId xmlns:a16="http://schemas.microsoft.com/office/drawing/2014/main" id="{923136B3-09F6-400B-BE97-37027193E052}"/>
              </a:ext>
            </a:extLst>
          </p:cNvPr>
          <p:cNvGraphicFramePr>
            <a:graphicFrameLocks noGrp="1"/>
          </p:cNvGraphicFramePr>
          <p:nvPr>
            <p:ph sz="half" idx="2"/>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563636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627</TotalTime>
  <Words>1118</Words>
  <Application>Microsoft Office PowerPoint</Application>
  <PresentationFormat>Widescreen</PresentationFormat>
  <Paragraphs>94</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Eras Bold ITC</vt:lpstr>
      <vt:lpstr>Office Theme</vt:lpstr>
      <vt:lpstr>PowerPoint Presentation</vt:lpstr>
      <vt:lpstr>The Facilitating Our Future Series</vt:lpstr>
      <vt:lpstr>The Facilitating Our Future Series</vt:lpstr>
      <vt:lpstr>The Facilitating Our Future Series</vt:lpstr>
      <vt:lpstr>The Facilitating Our Future Series</vt:lpstr>
      <vt:lpstr>The Facilitating Our Future Series</vt:lpstr>
      <vt:lpstr>The Facilitating Our Future Series</vt:lpstr>
      <vt:lpstr>The Facilitating Our Future Series</vt:lpstr>
      <vt:lpstr>The Facilitating Our Future Series</vt:lpstr>
      <vt:lpstr>The Facilitating Our Future Series</vt:lpstr>
      <vt:lpstr>The Facilitating Our Future Series</vt:lpstr>
      <vt:lpstr>The Facilitating Our Future Series</vt:lpstr>
      <vt:lpstr>The Facilitating Our Future Series</vt:lpstr>
      <vt:lpstr>The Facilitating Our Future Series</vt:lpstr>
      <vt:lpstr>The Facilitating Our Future Series</vt:lpstr>
      <vt:lpstr>The Facilitating Our Future Series</vt:lpstr>
      <vt:lpstr>The Facilitating Our Future Series</vt:lpstr>
      <vt:lpstr>The Facilitating Our Future Series</vt:lpstr>
      <vt:lpstr>The Facilitating Our Future Series</vt:lpstr>
      <vt:lpstr>The Facilitating Our Future Series</vt:lpstr>
      <vt:lpstr>The Facilitating Our Future Series</vt:lpstr>
      <vt:lpstr>The Facilitating Our Future Series</vt:lpstr>
      <vt:lpstr>The Facilitating Our Future Series</vt:lpstr>
      <vt:lpstr>The Facilitating Our Future Series</vt:lpstr>
      <vt:lpstr>The Facilitating Our Future Series</vt:lpstr>
      <vt:lpstr>The Facilitating Our Future Series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Garza, Marisa</dc:creator>
  <cp:lastModifiedBy>Byus, Kent</cp:lastModifiedBy>
  <cp:revision>83</cp:revision>
  <dcterms:created xsi:type="dcterms:W3CDTF">2020-09-02T22:21:52Z</dcterms:created>
  <dcterms:modified xsi:type="dcterms:W3CDTF">2020-11-11T20:25:51Z</dcterms:modified>
</cp:coreProperties>
</file>