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58" r:id="rId3"/>
    <p:sldId id="359" r:id="rId4"/>
    <p:sldId id="360" r:id="rId5"/>
    <p:sldId id="361" r:id="rId6"/>
    <p:sldId id="363" r:id="rId7"/>
    <p:sldId id="362" r:id="rId8"/>
    <p:sldId id="364" r:id="rId9"/>
    <p:sldId id="365" r:id="rId10"/>
    <p:sldId id="366" r:id="rId11"/>
    <p:sldId id="3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A4"/>
    <a:srgbClr val="FCA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581D-6802-4C34-B8F8-E2872164C53E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D13B7-D8A2-4BD9-9A5A-4E350449C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7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-ctc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CAC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852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6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0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76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92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CAC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EACD19-F488-BE48-AD40-E01CCBD67F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7889"/>
            <a:ext cx="4038600" cy="4108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7889"/>
            <a:ext cx="4038600" cy="4108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8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361"/>
            <a:ext cx="4040188" cy="3409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954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0361"/>
            <a:ext cx="4041775" cy="3409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954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3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8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873390"/>
            <a:ext cx="3008313" cy="457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73390"/>
            <a:ext cx="5111750" cy="42527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3390"/>
            <a:ext cx="3008313" cy="42527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8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CAC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90889"/>
            <a:ext cx="5486400" cy="283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52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-ctc-slide try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0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47333"/>
            <a:ext cx="8229600" cy="417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72099"/>
            <a:ext cx="7310761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Resilient Communications for Public Safety– Driving Your Own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835" y="4327874"/>
            <a:ext cx="6887142" cy="1752600"/>
          </a:xfrm>
        </p:spPr>
        <p:txBody>
          <a:bodyPr/>
          <a:lstStyle/>
          <a:p>
            <a:pPr algn="r"/>
            <a:r>
              <a:rPr lang="en-US" dirty="0"/>
              <a:t>Andrew Afflerbach, Ph.D., PE</a:t>
            </a:r>
          </a:p>
          <a:p>
            <a:pPr algn="r"/>
            <a:r>
              <a:rPr lang="en-US" dirty="0"/>
              <a:t>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92134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2C72-6E12-458B-AB09-0313D4FC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DelDOT Public Safety Wireless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5AF49F-EE49-44B0-A94B-1AAE24C8F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6971" y="2029420"/>
            <a:ext cx="2402310" cy="320308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970642-DAF5-48D4-9C56-25EF28FEB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0289" y="2009450"/>
            <a:ext cx="1506511" cy="200868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7904B6-4B2B-4D34-9D52-6AEDEA713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756" y="4193665"/>
            <a:ext cx="1647044" cy="2196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E9D282-66F9-4303-AB55-9C64F3AF4A44}"/>
              </a:ext>
            </a:extLst>
          </p:cNvPr>
          <p:cNvSpPr txBox="1"/>
          <p:nvPr/>
        </p:nvSpPr>
        <p:spPr>
          <a:xfrm>
            <a:off x="119921" y="2029420"/>
            <a:ext cx="40473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Statewide wireless broadband network for fixed and nomadic use (command vehicle and incident)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Protected public safety 4.9 GHz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Connected to State fiber backbone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DOT, first responder, public information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Typical 10 mile range, 100 </a:t>
            </a:r>
            <a:r>
              <a:rPr lang="en-US" sz="2000" dirty="0" err="1"/>
              <a:t>Mbps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Different uses than FirstNet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Faster to build and cheaper than fiber– “extension cord”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Funded in State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73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8BF47F-3FBA-4C97-9EFA-CD9D91A9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Resiliency and Security Playbook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7F39F9-F104-4190-BFBD-EDF1404824B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88415"/>
            <a:ext cx="8229600" cy="193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26FE5C-DC65-44A1-B9EA-F5C1ACD36AEF}"/>
              </a:ext>
            </a:extLst>
          </p:cNvPr>
          <p:cNvSpPr txBox="1"/>
          <p:nvPr/>
        </p:nvSpPr>
        <p:spPr>
          <a:xfrm>
            <a:off x="457200" y="4362138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practices in planning, implementing and operating resilient and secure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state and local government infrastructure is at risk– physical, cyber, human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Multilayered approach to mitigate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Lifetime costs, training, working regionally, information security, leveraging free and inexpensive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at http://www.ctcnet.us/library/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87B3-6169-4D0B-ABF8-FB749A02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safety a critical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55D1-200B-49BF-8F3E-00463728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Disaster response and recovery—storms, fires</a:t>
            </a:r>
          </a:p>
          <a:p>
            <a:r>
              <a:rPr lang="en-US" dirty="0"/>
              <a:t>Major incidents– active shooter</a:t>
            </a:r>
          </a:p>
          <a:p>
            <a:r>
              <a:rPr lang="en-US" dirty="0"/>
              <a:t>Major events—Super Bowl</a:t>
            </a:r>
          </a:p>
          <a:p>
            <a:r>
              <a:rPr lang="en-US" dirty="0"/>
              <a:t>Day-to-day response and operations</a:t>
            </a:r>
          </a:p>
          <a:p>
            <a:r>
              <a:rPr lang="en-US" dirty="0"/>
              <a:t>Notifications to and from the public</a:t>
            </a:r>
          </a:p>
          <a:p>
            <a:pPr marL="0" indent="0" algn="ctr">
              <a:buNone/>
            </a:pPr>
            <a:r>
              <a:rPr lang="en-US" b="1" i="1" dirty="0"/>
              <a:t>REQUIRES A WIDE RANGE OF METHODS AND TECHNOLOGIES AND KNOWLEDGE OF EACH MOVING PART</a:t>
            </a:r>
          </a:p>
        </p:txBody>
      </p:sp>
    </p:spTree>
    <p:extLst>
      <p:ext uri="{BB962C8B-B14F-4D97-AF65-F5344CB8AC3E}">
        <p14:creationId xmlns:p14="http://schemas.microsoft.com/office/powerpoint/2010/main" val="218571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5AF0-519E-49AE-B078-E807DCEF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B358-A69D-4922-9516-243FD064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Land-mobile push-to-talk radio—still central</a:t>
            </a:r>
          </a:p>
          <a:p>
            <a:r>
              <a:rPr lang="en-US" dirty="0"/>
              <a:t>FirstNet—National Public Safety Broadband Network (wireless broadband) driven by AT&amp;T</a:t>
            </a:r>
          </a:p>
          <a:p>
            <a:pPr lvl="1"/>
            <a:r>
              <a:rPr lang="en-US" dirty="0"/>
              <a:t>And other commercial mobile broadband</a:t>
            </a:r>
          </a:p>
          <a:p>
            <a:r>
              <a:rPr lang="en-US" dirty="0"/>
              <a:t>Dedicated private networks</a:t>
            </a:r>
          </a:p>
          <a:p>
            <a:pPr lvl="1"/>
            <a:r>
              <a:rPr lang="en-US" dirty="0"/>
              <a:t>Fiber backbones</a:t>
            </a:r>
          </a:p>
          <a:p>
            <a:pPr lvl="1"/>
            <a:r>
              <a:rPr lang="en-US" dirty="0"/>
              <a:t>Wireless, sometimes using public safety spectrum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DBEB-AFB8-49EC-8A76-A3A297E7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private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69F6-2ED0-4775-A64D-C33BEA42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Knowledge of exact routes, switching, capacity limits, redundant electronics</a:t>
            </a:r>
          </a:p>
          <a:p>
            <a:r>
              <a:rPr lang="en-US" dirty="0"/>
              <a:t>Hardened power and backup power</a:t>
            </a:r>
          </a:p>
          <a:p>
            <a:r>
              <a:rPr lang="en-US" dirty="0"/>
              <a:t>Diverse physical routes</a:t>
            </a:r>
          </a:p>
          <a:p>
            <a:r>
              <a:rPr lang="en-US" dirty="0"/>
              <a:t>Ability to manage restoration and repair</a:t>
            </a:r>
          </a:p>
          <a:p>
            <a:r>
              <a:rPr lang="en-US" dirty="0"/>
              <a:t>Can leverage other government infrastructure</a:t>
            </a:r>
          </a:p>
          <a:p>
            <a:pPr lvl="1"/>
            <a:r>
              <a:rPr lang="en-US" dirty="0"/>
              <a:t>Towers, conduit, utility pole lines</a:t>
            </a:r>
          </a:p>
          <a:p>
            <a:pPr lvl="1"/>
            <a:r>
              <a:rPr lang="en-US" dirty="0"/>
              <a:t>Government and educational institutions can act as anchors and create scale to make it affordable</a:t>
            </a:r>
          </a:p>
        </p:txBody>
      </p:sp>
    </p:spTree>
    <p:extLst>
      <p:ext uri="{BB962C8B-B14F-4D97-AF65-F5344CB8AC3E}">
        <p14:creationId xmlns:p14="http://schemas.microsoft.com/office/powerpoint/2010/main" val="111609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8E5D-DAA7-4BEE-824A-01D74FE3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Network Considerations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31D9FA-F9EC-42BA-B293-B0C56F39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947333"/>
            <a:ext cx="8559383" cy="4178830"/>
          </a:xfrm>
        </p:spPr>
        <p:txBody>
          <a:bodyPr/>
          <a:lstStyle/>
          <a:p>
            <a:r>
              <a:rPr lang="en-US" dirty="0"/>
              <a:t>Ongoing operational cost</a:t>
            </a:r>
          </a:p>
          <a:p>
            <a:r>
              <a:rPr lang="en-US" dirty="0"/>
              <a:t>Attracting and maintaining skilled staff</a:t>
            </a:r>
          </a:p>
          <a:p>
            <a:r>
              <a:rPr lang="en-US" dirty="0"/>
              <a:t>Keeping up with technology and security threats</a:t>
            </a:r>
          </a:p>
          <a:p>
            <a:r>
              <a:rPr lang="en-US" dirty="0"/>
              <a:t>Appropriate balance of in-house and outsourcing/partnership</a:t>
            </a:r>
          </a:p>
          <a:p>
            <a:r>
              <a:rPr lang="en-US" dirty="0"/>
              <a:t>Regulatory risks– spectrum, preemption</a:t>
            </a:r>
          </a:p>
        </p:txBody>
      </p:sp>
    </p:spTree>
    <p:extLst>
      <p:ext uri="{BB962C8B-B14F-4D97-AF65-F5344CB8AC3E}">
        <p14:creationId xmlns:p14="http://schemas.microsoft.com/office/powerpoint/2010/main" val="419253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0E01-B04D-4D4B-BF80-1243361A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Fiber Optics Provide </a:t>
            </a:r>
            <a:r>
              <a:rPr lang="en-US" dirty="0" err="1"/>
              <a:t>Flexiblity</a:t>
            </a:r>
            <a:r>
              <a:rPr lang="en-US" dirty="0"/>
              <a:t>, Scalability and Resilience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8EA02-D804-431D-A005-9F0ED372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7332"/>
            <a:ext cx="8229600" cy="46633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a logical backbone infrastructure</a:t>
            </a:r>
          </a:p>
          <a:p>
            <a:r>
              <a:rPr lang="en-US" dirty="0"/>
              <a:t>No intermediate electronic devices required</a:t>
            </a:r>
          </a:p>
          <a:p>
            <a:r>
              <a:rPr lang="en-US" dirty="0"/>
              <a:t>Physically rugged and long-lasting</a:t>
            </a:r>
          </a:p>
          <a:p>
            <a:r>
              <a:rPr lang="en-US" dirty="0"/>
              <a:t>Each strand can deliver hundreds of Gbps</a:t>
            </a:r>
          </a:p>
          <a:p>
            <a:r>
              <a:rPr lang="en-US" dirty="0"/>
              <a:t>Hundreds of separate strands per cable</a:t>
            </a:r>
          </a:p>
          <a:p>
            <a:pPr lvl="1"/>
            <a:r>
              <a:rPr lang="en-US" dirty="0"/>
              <a:t>Each can be secured</a:t>
            </a:r>
          </a:p>
          <a:p>
            <a:pPr lvl="1"/>
            <a:r>
              <a:rPr lang="en-US" dirty="0"/>
              <a:t>Separate institutions can be independent</a:t>
            </a:r>
          </a:p>
          <a:p>
            <a:pPr lvl="1"/>
            <a:r>
              <a:rPr lang="en-US" dirty="0"/>
              <a:t>Multiple public and private partners in shared infrastructure</a:t>
            </a:r>
          </a:p>
          <a:p>
            <a:pPr lvl="1"/>
            <a:r>
              <a:rPr lang="en-US" dirty="0"/>
              <a:t>Local or long-haul uses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4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5F05-F647-4269-ABF9-6E92F6BF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KentuckyWired</a:t>
            </a:r>
            <a:r>
              <a:rPr lang="en-US" dirty="0"/>
              <a:t> leveraging state and local anchor facilities</a:t>
            </a:r>
          </a:p>
        </p:txBody>
      </p:sp>
      <p:pic>
        <p:nvPicPr>
          <p:cNvPr id="5" name="Content Placeholder 4" descr="C:\Users\mschulhof\AppData\Local\Microsoft\Windows\Temporary Internet Files\Content.Outlook\UL186X32\KY_Overview_06 20 14.jpg">
            <a:extLst>
              <a:ext uri="{FF2B5EF4-FFF2-40B4-BE49-F238E27FC236}">
                <a16:creationId xmlns:a16="http://schemas.microsoft.com/office/drawing/2014/main" id="{5461B9DE-4571-420B-AC18-EAFA43D63DF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498" y="1947863"/>
            <a:ext cx="6558087" cy="473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158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62CB-B48F-4401-BD90-D34BA799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Fiber Allotment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37C3E0-30A5-4C98-88CE-64D6F4CF9C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2" y="1833918"/>
            <a:ext cx="6687283" cy="4806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9F5E9-9054-4ED6-BDCB-2E6D4793EA53}"/>
              </a:ext>
            </a:extLst>
          </p:cNvPr>
          <p:cNvSpPr txBox="1"/>
          <p:nvPr/>
        </p:nvSpPr>
        <p:spPr>
          <a:xfrm>
            <a:off x="6867165" y="2053652"/>
            <a:ext cx="2186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Institutions as backbone hubs and shared meet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Apportionment of strands among owners, governments, partners,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Backbone for other networks, including wireless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7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4327-95C6-4E7F-B830-E7982CD0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Capital Region (</a:t>
            </a:r>
            <a:r>
              <a:rPr lang="en-US" dirty="0" err="1"/>
              <a:t>NCRNet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A9BA0-9C68-4CF7-810B-5A6BF4F9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Washington DC and surrounding cities and counties</a:t>
            </a:r>
          </a:p>
          <a:p>
            <a:r>
              <a:rPr lang="en-US" dirty="0"/>
              <a:t>Fiber backbone begun after 9/11 failures</a:t>
            </a:r>
          </a:p>
          <a:p>
            <a:pPr lvl="1"/>
            <a:r>
              <a:rPr lang="en-US" dirty="0"/>
              <a:t>DHS funded</a:t>
            </a:r>
          </a:p>
          <a:p>
            <a:pPr lvl="1"/>
            <a:r>
              <a:rPr lang="en-US" dirty="0"/>
              <a:t>Public safety only</a:t>
            </a:r>
          </a:p>
          <a:p>
            <a:r>
              <a:rPr lang="en-US" dirty="0"/>
              <a:t>Independent of carrier infrastructure</a:t>
            </a:r>
          </a:p>
          <a:p>
            <a:pPr lvl="1"/>
            <a:r>
              <a:rPr lang="en-US" dirty="0"/>
              <a:t>Government, cable franchise, and leased fiber</a:t>
            </a:r>
          </a:p>
          <a:p>
            <a:pPr lvl="1"/>
            <a:r>
              <a:rPr lang="en-US" dirty="0"/>
              <a:t>Fully documented network, no use of carrier network switches</a:t>
            </a:r>
          </a:p>
        </p:txBody>
      </p:sp>
    </p:spTree>
    <p:extLst>
      <p:ext uri="{BB962C8B-B14F-4D97-AF65-F5344CB8AC3E}">
        <p14:creationId xmlns:p14="http://schemas.microsoft.com/office/powerpoint/2010/main" val="289005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ltimore Presentation - Rev 3 - 20180531.pptx" id="{AC787A27-5842-4167-A243-DA685CFE09D9}" vid="{C5771503-8C56-4F18-BC7B-DA4729499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CTC Presentation to Baltimore - 20180601.pptx</Template>
  <TotalTime>295</TotalTime>
  <Words>467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Resilient Communications for Public Safety– Driving Your Own Strategy</vt:lpstr>
      <vt:lpstr>Public safety a critical priority</vt:lpstr>
      <vt:lpstr>Selected strategies</vt:lpstr>
      <vt:lpstr>Why a private network?</vt:lpstr>
      <vt:lpstr>Private Network Considerations</vt:lpstr>
      <vt:lpstr>Fiber Optics Provide Flexiblity, Scalability and Resilience</vt:lpstr>
      <vt:lpstr>KentuckyWired leveraging state and local anchor facilities</vt:lpstr>
      <vt:lpstr>Example Fiber Allotment</vt:lpstr>
      <vt:lpstr>National Capital Region (NCRNet)</vt:lpstr>
      <vt:lpstr>DelDOT Public Safety Wireless</vt:lpstr>
      <vt:lpstr>Network Resiliency and Security Playbook</vt:lpstr>
    </vt:vector>
  </TitlesOfParts>
  <Company>The Think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a  Broadband Master Plan</dc:title>
  <dc:creator>Marc Schulhof</dc:creator>
  <cp:lastModifiedBy>Andrew L. Afflerbach</cp:lastModifiedBy>
  <cp:revision>35</cp:revision>
  <dcterms:created xsi:type="dcterms:W3CDTF">2018-06-26T15:47:20Z</dcterms:created>
  <dcterms:modified xsi:type="dcterms:W3CDTF">2018-09-20T13:04:58Z</dcterms:modified>
</cp:coreProperties>
</file>