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53" r:id="rId3"/>
    <p:sldId id="258" r:id="rId4"/>
    <p:sldId id="259" r:id="rId5"/>
    <p:sldId id="260" r:id="rId6"/>
    <p:sldId id="263" r:id="rId7"/>
    <p:sldId id="271" r:id="rId8"/>
    <p:sldId id="291" r:id="rId9"/>
    <p:sldId id="272" r:id="rId10"/>
    <p:sldId id="284" r:id="rId11"/>
    <p:sldId id="356" r:id="rId12"/>
    <p:sldId id="292" r:id="rId13"/>
    <p:sldId id="273" r:id="rId14"/>
    <p:sldId id="357" r:id="rId15"/>
    <p:sldId id="281" r:id="rId16"/>
    <p:sldId id="275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A4"/>
    <a:srgbClr val="FCA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581D-6802-4C34-B8F8-E2872164C53E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13B7-D8A2-4BD9-9A5A-4E350449C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7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-ctc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852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6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0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76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2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EACD19-F488-BE48-AD40-E01CCBD67F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7889"/>
            <a:ext cx="4038600" cy="410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7889"/>
            <a:ext cx="4038600" cy="410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361"/>
            <a:ext cx="4040188" cy="3409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54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0361"/>
            <a:ext cx="4041775" cy="3409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54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73390"/>
            <a:ext cx="3008313" cy="457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73390"/>
            <a:ext cx="5111750" cy="42527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3390"/>
            <a:ext cx="3008313" cy="42527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8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90889"/>
            <a:ext cx="5486400" cy="283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52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ctc-slide try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0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7333"/>
            <a:ext cx="8229600" cy="417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72099"/>
            <a:ext cx="731076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Broadband Network Design, Business Model, and Partnership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835" y="4327874"/>
            <a:ext cx="6887142" cy="1752600"/>
          </a:xfrm>
        </p:spPr>
        <p:txBody>
          <a:bodyPr/>
          <a:lstStyle/>
          <a:p>
            <a:pPr algn="r"/>
            <a:r>
              <a:rPr lang="en-US" dirty="0"/>
              <a:t>Andrew Afflerbach, Ph.D., PE</a:t>
            </a:r>
          </a:p>
          <a:p>
            <a:pPr algn="r"/>
            <a:r>
              <a:rPr lang="en-US" dirty="0"/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92134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 Case Study: City of Huntsville,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Publicly-owned infrastructure, financed over decades, enable cost efficiencies that support the effort and enable private opportunity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Fiber deployment for internal purposes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Long-term financing and business plan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Strategic routing for economic development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Private partner for provision of services (and for phases 2 and 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 case study: Holly Springs,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8229600" cy="4445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Public deployment and ownership of backbone fiber</a:t>
            </a:r>
          </a:p>
          <a:p>
            <a:pPr lvl="1"/>
            <a:r>
              <a:rPr lang="en-US" sz="2400" dirty="0"/>
              <a:t>Prioritize business areas &amp; parks, historic downtown revitalization area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Private sector deployment to residences and businesses</a:t>
            </a:r>
          </a:p>
          <a:p>
            <a:r>
              <a:rPr lang="en-US" sz="2800" dirty="0"/>
              <a:t>Ting selected as private lessee of fiber</a:t>
            </a:r>
          </a:p>
          <a:p>
            <a:r>
              <a:rPr lang="en-US" sz="2800" dirty="0"/>
              <a:t>Ting has built fiber to all homes and businesses</a:t>
            </a:r>
          </a:p>
          <a:p>
            <a:pPr lvl="1"/>
            <a:r>
              <a:rPr lang="en-US" sz="2400" dirty="0"/>
              <a:t>Equipment to “light” fiber</a:t>
            </a:r>
          </a:p>
          <a:p>
            <a:pPr lvl="1"/>
            <a:r>
              <a:rPr lang="en-US" sz="2400" dirty="0"/>
              <a:t>Marketing and sales</a:t>
            </a:r>
          </a:p>
          <a:p>
            <a:pPr lvl="1"/>
            <a:r>
              <a:rPr lang="en-US" sz="2400" dirty="0"/>
              <a:t>Services</a:t>
            </a:r>
          </a:p>
          <a:p>
            <a:pPr lvl="1"/>
            <a:r>
              <a:rPr lang="en-US" sz="2400" dirty="0"/>
              <a:t>Customer service</a:t>
            </a:r>
          </a:p>
          <a:p>
            <a:pPr lvl="1"/>
            <a:r>
              <a:rPr lang="en-US" sz="2400" dirty="0"/>
              <a:t>Billing and collections</a:t>
            </a:r>
          </a:p>
        </p:txBody>
      </p:sp>
    </p:spTree>
    <p:extLst>
      <p:ext uri="{BB962C8B-B14F-4D97-AF65-F5344CB8AC3E}">
        <p14:creationId xmlns:p14="http://schemas.microsoft.com/office/powerpoint/2010/main" val="412656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 Case Study: </a:t>
            </a:r>
            <a:r>
              <a:rPr lang="en-US" sz="3200" dirty="0" err="1"/>
              <a:t>OneMaryland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Public fiber network to serve public entities, with private service provision for residential and commercial customers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Statewide fiber to public facilities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Collaboration between state and counties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Excess capacity for economic development leased to Maryland Broadband Cooperative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Cooperative provides services to commercial users and to ISPs such as Verizon and cell companies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Remarkable use of Cooperative services by small ISPs in rural Appalachia and on Eastern Shore </a:t>
            </a:r>
            <a:r>
              <a:rPr lang="en-US"/>
              <a:t>of Chesapeake Bay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1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 Case Study: Lexington, Kentucky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State and city fiber assets leased to private entity that is building to the home and business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Middle mile fiber to public facilities</a:t>
            </a:r>
          </a:p>
          <a:p>
            <a:pPr lvl="2" indent="-514350"/>
            <a:r>
              <a:rPr lang="en-US" dirty="0"/>
              <a:t>Funded from savings/avoided costs</a:t>
            </a:r>
          </a:p>
          <a:p>
            <a:pPr lvl="1" indent="-514350">
              <a:buFont typeface="+mj-lt"/>
              <a:buAutoNum type="arabicPeriod"/>
            </a:pPr>
            <a:r>
              <a:rPr lang="en-US" dirty="0"/>
              <a:t>Excess capacity for economic development</a:t>
            </a:r>
          </a:p>
          <a:p>
            <a:pPr lvl="1" indent="-514350">
              <a:buFont typeface="+mj-lt"/>
              <a:buAutoNum type="arabicPeriod"/>
            </a:pPr>
            <a:r>
              <a:rPr lang="en-US" dirty="0" err="1"/>
              <a:t>Metronet</a:t>
            </a:r>
            <a:r>
              <a:rPr lang="en-US" dirty="0"/>
              <a:t> committed to building to the home and business, leasing public assets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 Case Study: Fayette County, Kentucky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Economy dependent on large horse farms and other rural employers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City/county fiber to reach key employers as well as public facilities</a:t>
            </a:r>
          </a:p>
          <a:p>
            <a:pPr lvl="2" indent="-514350"/>
            <a:r>
              <a:rPr lang="en-US" dirty="0"/>
              <a:t>Funded from fees paid by large employers for enterprise level services</a:t>
            </a:r>
          </a:p>
          <a:p>
            <a:pPr indent="-514350">
              <a:buFont typeface="+mj-lt"/>
              <a:buAutoNum type="arabicPeriod"/>
            </a:pPr>
            <a:r>
              <a:rPr lang="en-US" dirty="0"/>
              <a:t>Excess capacity for economic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0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3 Case Study: Garrett County,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3700272" cy="4178830"/>
          </a:xfrm>
        </p:spPr>
        <p:txBody>
          <a:bodyPr>
            <a:normAutofit/>
          </a:bodyPr>
          <a:lstStyle/>
          <a:p>
            <a:r>
              <a:rPr lang="en-US" sz="2600" dirty="0"/>
              <a:t>Underserved rural areas</a:t>
            </a:r>
          </a:p>
          <a:p>
            <a:r>
              <a:rPr lang="en-US" sz="2600" dirty="0"/>
              <a:t>Fiber construction strategy for key anchors</a:t>
            </a:r>
          </a:p>
          <a:p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Public/private wireless to key target areas</a:t>
            </a:r>
          </a:p>
          <a:p>
            <a:r>
              <a:rPr lang="en-US" sz="2600" dirty="0"/>
              <a:t>Public risk contained</a:t>
            </a:r>
          </a:p>
          <a:p>
            <a:endParaRPr lang="en-US" dirty="0"/>
          </a:p>
        </p:txBody>
      </p:sp>
      <p:pic>
        <p:nvPicPr>
          <p:cNvPr id="4" name="Picture 2" descr="Image result for counties and county seats of maryland garrett highligh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2557639"/>
            <a:ext cx="5285232" cy="29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918"/>
            <a:ext cx="8229600" cy="999338"/>
          </a:xfrm>
        </p:spPr>
        <p:txBody>
          <a:bodyPr>
            <a:noAutofit/>
          </a:bodyPr>
          <a:lstStyle/>
          <a:p>
            <a:r>
              <a:rPr lang="en-US" sz="3200" dirty="0"/>
              <a:t>Phases 1-3 case study: KINBER, PA </a:t>
            </a:r>
            <a:br>
              <a:rPr lang="en-US" sz="3200" dirty="0"/>
            </a:br>
            <a:r>
              <a:rPr lang="en-US" sz="2400" dirty="0"/>
              <a:t>Keystone Initiative for Network Based Education &amp;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820411"/>
            <a:ext cx="4494415" cy="503758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Phase 1:</a:t>
            </a:r>
            <a:r>
              <a:rPr lang="en-US" sz="3600" dirty="0"/>
              <a:t> Statewide robust fiber rings built for K-12, higher </a:t>
            </a:r>
            <a:r>
              <a:rPr lang="en-US" sz="3600" dirty="0" err="1"/>
              <a:t>ed</a:t>
            </a:r>
            <a:r>
              <a:rPr lang="en-US" sz="3600" dirty="0"/>
              <a:t>, health care users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Phase 2:</a:t>
            </a:r>
            <a:r>
              <a:rPr lang="en-US" sz="3600" dirty="0"/>
              <a:t> Passes business parks and key targets</a:t>
            </a:r>
          </a:p>
          <a:p>
            <a:pPr lvl="1"/>
            <a:r>
              <a:rPr lang="en-US" sz="3200" dirty="0"/>
              <a:t>Designed strategically</a:t>
            </a:r>
          </a:p>
          <a:p>
            <a:pPr lvl="1"/>
            <a:r>
              <a:rPr lang="en-US" sz="3200" dirty="0"/>
              <a:t>Enable service to homes &amp; businesses in future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Phase 3:</a:t>
            </a:r>
            <a:r>
              <a:rPr lang="en-US" sz="3600" dirty="0"/>
              <a:t> Partnership agreement with </a:t>
            </a:r>
            <a:r>
              <a:rPr lang="en-US" sz="3600" dirty="0" err="1"/>
              <a:t>Sunesys</a:t>
            </a:r>
            <a:r>
              <a:rPr lang="en-US" sz="3600" dirty="0"/>
              <a:t> (now Crown Castle)</a:t>
            </a:r>
          </a:p>
          <a:p>
            <a:pPr lvl="1"/>
            <a:r>
              <a:rPr lang="en-US" sz="3100" dirty="0" err="1"/>
              <a:t>Sunesys</a:t>
            </a:r>
            <a:r>
              <a:rPr lang="en-US" sz="3100" dirty="0"/>
              <a:t> leased excess fiber</a:t>
            </a:r>
          </a:p>
          <a:p>
            <a:pPr lvl="1"/>
            <a:r>
              <a:rPr lang="en-US" sz="3100" dirty="0" err="1"/>
              <a:t>Sunesys</a:t>
            </a:r>
            <a:r>
              <a:rPr lang="en-US" sz="3100" dirty="0"/>
              <a:t> serves commercial and ISP customers</a:t>
            </a:r>
          </a:p>
          <a:p>
            <a:endParaRPr lang="en-US" dirty="0"/>
          </a:p>
        </p:txBody>
      </p:sp>
      <p:pic>
        <p:nvPicPr>
          <p:cNvPr id="4" name="Picture 2" descr="C:\Users\andrew.afflerbach\AppData\Local\Microsoft\Windows\Temporary Internet Files\Content.Outlook\FGQVIH0R\IMG_20131204_111628_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60" y="2065240"/>
            <a:ext cx="4123315" cy="39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1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Public-Private Partnerships</a:t>
            </a:r>
          </a:p>
          <a:p>
            <a:pPr marL="457200" lvl="1" indent="0">
              <a:buNone/>
            </a:pPr>
            <a:r>
              <a:rPr lang="en-US" sz="2400" dirty="0"/>
              <a:t>P</a:t>
            </a:r>
            <a:r>
              <a:rPr lang="en-US" sz="2400" dirty="0">
                <a:solidFill>
                  <a:schemeClr val="tx1"/>
                </a:solidFill>
              </a:rPr>
              <a:t>rimer on emerging models for broadband public-private collaboration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Fiber Planning, Design, and Construction</a:t>
            </a:r>
          </a:p>
          <a:p>
            <a:pPr marL="457200" lvl="1" indent="0">
              <a:buNone/>
            </a:pPr>
            <a:r>
              <a:rPr lang="en-US" sz="2400" dirty="0"/>
              <a:t>Multiple feasibility studies at citywide, statewide, and regional scales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Fiber, Network Security, and Protection Against Hacking</a:t>
            </a:r>
          </a:p>
          <a:p>
            <a:pPr marL="457200" lvl="1" indent="0">
              <a:buNone/>
            </a:pPr>
            <a:r>
              <a:rPr lang="en-US" sz="2400" dirty="0"/>
              <a:t>Guidance document for protecting public fiber and network assets from bad actors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18A-BED7-41EC-86B1-64D4CB7FF9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690917"/>
            <a:ext cx="9005455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Resources at www.CTCnet.us</a:t>
            </a:r>
          </a:p>
        </p:txBody>
      </p:sp>
    </p:spTree>
    <p:extLst>
      <p:ext uri="{BB962C8B-B14F-4D97-AF65-F5344CB8AC3E}">
        <p14:creationId xmlns:p14="http://schemas.microsoft.com/office/powerpoint/2010/main" val="11386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Ecosystem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5E533C-4747-4F77-A8F8-0A7F8AB1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5" y="1831788"/>
            <a:ext cx="8080513" cy="49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Phase 1.	Public sector facilities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Business case is internal savings and efficiencies, public safety and resiliency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Phase 2.	Key economic development targets</a:t>
            </a:r>
          </a:p>
          <a:p>
            <a:pPr marL="457200" lvl="1" indent="0">
              <a:buNone/>
            </a:pPr>
            <a:r>
              <a:rPr lang="en-US" sz="2400" dirty="0"/>
              <a:t>Business case is economic development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Phase 3.	Platform for last mile deployment</a:t>
            </a:r>
          </a:p>
          <a:p>
            <a:pPr marL="457200" lvl="1" indent="0">
              <a:buNone/>
            </a:pPr>
            <a:r>
              <a:rPr lang="en-US" sz="2400" dirty="0"/>
              <a:t>Business case is economic development, private sector opportunity, service improvement</a:t>
            </a:r>
          </a:p>
          <a:p>
            <a:pPr marL="5715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Public infrastructure, with private service delivery though public-private collaboration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18A-BED7-41EC-86B1-64D4CB7FF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690917"/>
            <a:ext cx="9005455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Multi-phase strategy, with public-private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4065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D1B1-EF42-4CE5-BC8C-55440017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690917"/>
            <a:ext cx="902655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1: The basic financial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72C0-0A70-43A2-AEBC-CE805BC1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analyze the Phase 1 financial case for public fiber to connect public facilities: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Scalability and hedging against cost increases over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Internal operations and operational efficiencies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Emergency response and disaster recovery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Regional collaboration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Smart applications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Community 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4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Reduced costs from current leasing expenditures—current and future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and other public sector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Public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K-12 and community colleges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Libraries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Critical community anchors such as evacuation shelters and foodbanks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18A-BED7-41EC-86B1-64D4CB7FF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690917"/>
            <a:ext cx="9005455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Phase 1: Analyze internal savings and efficiencies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Understanding avoided costs for future, growing use</a:t>
            </a:r>
          </a:p>
          <a:p>
            <a:r>
              <a:rPr lang="en-US" sz="3200" dirty="0"/>
              <a:t>Imagine unconstrained use</a:t>
            </a:r>
          </a:p>
          <a:p>
            <a:r>
              <a:rPr lang="en-US" sz="3200" dirty="0"/>
              <a:t>Operational efficiencies</a:t>
            </a:r>
          </a:p>
          <a:p>
            <a:r>
              <a:rPr lang="en-US" sz="3200" dirty="0"/>
              <a:t>Hardware and software efficiencies</a:t>
            </a:r>
          </a:p>
          <a:p>
            <a:r>
              <a:rPr lang="en-US" sz="3200" dirty="0"/>
              <a:t>“Smart” applications and devices/sensors</a:t>
            </a:r>
          </a:p>
          <a:p>
            <a:r>
              <a:rPr lang="en-US" sz="3200" dirty="0"/>
              <a:t>Assume exponential growth of need</a:t>
            </a:r>
          </a:p>
          <a:p>
            <a:r>
              <a:rPr lang="en-US" sz="3200" dirty="0"/>
              <a:t>Build your hedge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18A-BED7-41EC-86B1-64D4CB7FF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Phase 1: Avoided costs, future growth</a:t>
            </a:r>
          </a:p>
        </p:txBody>
      </p:sp>
    </p:spTree>
    <p:extLst>
      <p:ext uri="{BB962C8B-B14F-4D97-AF65-F5344CB8AC3E}">
        <p14:creationId xmlns:p14="http://schemas.microsoft.com/office/powerpoint/2010/main" val="291293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2: Route fiber to pass key economic development target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Deploy fiber strategically, with focus on key economic development targets</a:t>
            </a:r>
          </a:p>
          <a:p>
            <a:r>
              <a:rPr lang="en-US" sz="2800" dirty="0"/>
              <a:t>Historic downtowns, rehab areas, business parks</a:t>
            </a:r>
          </a:p>
          <a:p>
            <a:r>
              <a:rPr lang="en-US" sz="2800" dirty="0"/>
              <a:t>Connect to Internet peering point (could be local meet point)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Public entity builds &amp; owns infrastructure, and works with a private partner who will serve customers and other ISPs</a:t>
            </a:r>
          </a:p>
          <a:p>
            <a:r>
              <a:rPr lang="en-US" sz="2800" dirty="0"/>
              <a:t>Public-private collaboration enables pricing designed to support anchor entities and attract ISP customers</a:t>
            </a:r>
          </a:p>
        </p:txBody>
      </p:sp>
    </p:spTree>
    <p:extLst>
      <p:ext uri="{BB962C8B-B14F-4D97-AF65-F5344CB8AC3E}">
        <p14:creationId xmlns:p14="http://schemas.microsoft.com/office/powerpoint/2010/main" val="35015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2 case study: Westminster,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8229600" cy="44450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Public deployment and ownership of fiber</a:t>
            </a:r>
          </a:p>
          <a:p>
            <a:pPr lvl="1"/>
            <a:r>
              <a:rPr lang="en-US" sz="2400" dirty="0"/>
              <a:t>Prioritize business areas &amp; parks, historic downtown revitalization area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Private sector service to these businesses</a:t>
            </a:r>
          </a:p>
          <a:p>
            <a:r>
              <a:rPr lang="en-US" sz="2800" dirty="0"/>
              <a:t>City is infrastructure owner only</a:t>
            </a:r>
          </a:p>
          <a:p>
            <a:r>
              <a:rPr lang="en-US" sz="2800" dirty="0"/>
              <a:t>Private partner responsible for:</a:t>
            </a:r>
          </a:p>
          <a:p>
            <a:pPr lvl="1"/>
            <a:r>
              <a:rPr lang="en-US" sz="2400" dirty="0"/>
              <a:t>Equipment to “light” fiber</a:t>
            </a:r>
          </a:p>
          <a:p>
            <a:pPr lvl="1"/>
            <a:r>
              <a:rPr lang="en-US" sz="2400" dirty="0"/>
              <a:t>Marketing and sales</a:t>
            </a:r>
          </a:p>
          <a:p>
            <a:pPr lvl="1"/>
            <a:r>
              <a:rPr lang="en-US" sz="2400" dirty="0"/>
              <a:t>Services</a:t>
            </a:r>
          </a:p>
          <a:p>
            <a:pPr lvl="1"/>
            <a:r>
              <a:rPr lang="en-US" sz="2400" dirty="0"/>
              <a:t>Customer service</a:t>
            </a:r>
          </a:p>
          <a:p>
            <a:pPr lvl="1"/>
            <a:r>
              <a:rPr lang="en-US" sz="2400" dirty="0"/>
              <a:t>Billing and collections</a:t>
            </a:r>
          </a:p>
          <a:p>
            <a:pPr marL="5715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Very high “take rate” by businesses who previously struggled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19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3: Private partner leases services to ISPs for expansion to homes and small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Enormous capacity of fiber serves as platform for economic development, retail broadband opportunity</a:t>
            </a:r>
          </a:p>
          <a:p>
            <a:pPr lvl="0"/>
            <a:r>
              <a:rPr lang="en-US" dirty="0"/>
              <a:t>Private partner can serve as both wholesaler &amp; retailer</a:t>
            </a:r>
          </a:p>
          <a:p>
            <a:pPr lvl="0"/>
            <a:r>
              <a:rPr lang="en-US" dirty="0"/>
              <a:t>Serves key target customers itself, and </a:t>
            </a:r>
          </a:p>
          <a:p>
            <a:pPr lvl="1"/>
            <a:r>
              <a:rPr lang="en-US" dirty="0"/>
              <a:t>Also leases capacity to other ISPs that are focused on small business and residential opportunities</a:t>
            </a:r>
          </a:p>
          <a:p>
            <a:pPr lvl="0"/>
            <a:r>
              <a:rPr lang="en-US" dirty="0"/>
              <a:t>Pricing designed to enable new opportunity</a:t>
            </a:r>
          </a:p>
          <a:p>
            <a:pPr lvl="0"/>
            <a:r>
              <a:rPr lang="en-US" dirty="0"/>
              <a:t>Public-private collaboration designed to protect the asset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ltimore Presentation - Rev 3 - 20180531.pptx" id="{AC787A27-5842-4167-A243-DA685CFE09D9}" vid="{C5771503-8C56-4F18-BC7B-DA4729499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CTC Presentation to Baltimore - 20180601.pptx</Template>
  <TotalTime>205</TotalTime>
  <Words>832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Broadband Network Design, Business Model, and Partnership Strategy</vt:lpstr>
      <vt:lpstr>Broadband Ecosystem</vt:lpstr>
      <vt:lpstr>Multi-phase strategy, with public-private collaboration</vt:lpstr>
      <vt:lpstr>Phase 1: The basic financial business case</vt:lpstr>
      <vt:lpstr>Phase 1: Analyze internal savings and efficiencies</vt:lpstr>
      <vt:lpstr>Phase 1: Avoided costs, future growth</vt:lpstr>
      <vt:lpstr>Phase 2: Route fiber to pass key economic development target areas</vt:lpstr>
      <vt:lpstr>Phase 2 case study: Westminster, MD</vt:lpstr>
      <vt:lpstr>Phase 3: Private partner leases services to ISPs for expansion to homes and small businesses</vt:lpstr>
      <vt:lpstr>Phase 3 Case Study: City of Huntsville, AL</vt:lpstr>
      <vt:lpstr>Phase 3 case study: Holly Springs, NC</vt:lpstr>
      <vt:lpstr>Phase 3 Case Study: OneMaryland</vt:lpstr>
      <vt:lpstr>Phase 3 Case Study: Lexington, Kentucky</vt:lpstr>
      <vt:lpstr>Phase 3 Case Study: Fayette County, Kentucky</vt:lpstr>
      <vt:lpstr>Model 3 Case Study: Garrett County, MD</vt:lpstr>
      <vt:lpstr>Phases 1-3 case study: KINBER, PA  Keystone Initiative for Network Based Education &amp; Research</vt:lpstr>
      <vt:lpstr>Resources at www.CTCnet.us</vt:lpstr>
    </vt:vector>
  </TitlesOfParts>
  <Company>The Think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a  Broadband Master Plan</dc:title>
  <dc:creator>Marc Schulhof</dc:creator>
  <cp:lastModifiedBy>Andrew L. Afflerbach</cp:lastModifiedBy>
  <cp:revision>22</cp:revision>
  <dcterms:created xsi:type="dcterms:W3CDTF">2018-06-26T15:47:20Z</dcterms:created>
  <dcterms:modified xsi:type="dcterms:W3CDTF">2018-09-19T23:35:17Z</dcterms:modified>
</cp:coreProperties>
</file>